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xlsx" ContentType="application/vnd.openxmlformats-officedocument.spreadsheetml.sheet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1"/>
  </p:notesMasterIdLst>
  <p:handoutMasterIdLst>
    <p:handoutMasterId r:id="rId72"/>
  </p:handoutMasterIdLst>
  <p:sldIdLst>
    <p:sldId id="945" r:id="rId2"/>
    <p:sldId id="946" r:id="rId3"/>
    <p:sldId id="947" r:id="rId4"/>
    <p:sldId id="948" r:id="rId5"/>
    <p:sldId id="1007" r:id="rId6"/>
    <p:sldId id="949" r:id="rId7"/>
    <p:sldId id="950" r:id="rId8"/>
    <p:sldId id="951" r:id="rId9"/>
    <p:sldId id="952" r:id="rId10"/>
    <p:sldId id="953" r:id="rId11"/>
    <p:sldId id="954" r:id="rId12"/>
    <p:sldId id="955" r:id="rId13"/>
    <p:sldId id="956" r:id="rId14"/>
    <p:sldId id="957" r:id="rId15"/>
    <p:sldId id="958" r:id="rId16"/>
    <p:sldId id="959" r:id="rId17"/>
    <p:sldId id="960" r:id="rId18"/>
    <p:sldId id="961" r:id="rId19"/>
    <p:sldId id="962" r:id="rId20"/>
    <p:sldId id="963" r:id="rId21"/>
    <p:sldId id="964" r:id="rId22"/>
    <p:sldId id="965" r:id="rId23"/>
    <p:sldId id="966" r:id="rId24"/>
    <p:sldId id="967" r:id="rId25"/>
    <p:sldId id="968" r:id="rId26"/>
    <p:sldId id="969" r:id="rId27"/>
    <p:sldId id="970" r:id="rId28"/>
    <p:sldId id="971" r:id="rId29"/>
    <p:sldId id="972" r:id="rId30"/>
    <p:sldId id="973" r:id="rId31"/>
    <p:sldId id="974" r:id="rId32"/>
    <p:sldId id="975" r:id="rId33"/>
    <p:sldId id="1008" r:id="rId34"/>
    <p:sldId id="1011" r:id="rId35"/>
    <p:sldId id="1009" r:id="rId36"/>
    <p:sldId id="1010" r:id="rId37"/>
    <p:sldId id="1012" r:id="rId38"/>
    <p:sldId id="976" r:id="rId39"/>
    <p:sldId id="977" r:id="rId40"/>
    <p:sldId id="978" r:id="rId41"/>
    <p:sldId id="979" r:id="rId42"/>
    <p:sldId id="980" r:id="rId43"/>
    <p:sldId id="981" r:id="rId44"/>
    <p:sldId id="982" r:id="rId45"/>
    <p:sldId id="983" r:id="rId46"/>
    <p:sldId id="984" r:id="rId47"/>
    <p:sldId id="985" r:id="rId48"/>
    <p:sldId id="986" r:id="rId49"/>
    <p:sldId id="987" r:id="rId50"/>
    <p:sldId id="991" r:id="rId51"/>
    <p:sldId id="1005" r:id="rId52"/>
    <p:sldId id="988" r:id="rId53"/>
    <p:sldId id="990" r:id="rId54"/>
    <p:sldId id="989" r:id="rId55"/>
    <p:sldId id="993" r:id="rId56"/>
    <p:sldId id="992" r:id="rId57"/>
    <p:sldId id="994" r:id="rId58"/>
    <p:sldId id="995" r:id="rId59"/>
    <p:sldId id="996" r:id="rId60"/>
    <p:sldId id="997" r:id="rId61"/>
    <p:sldId id="998" r:id="rId62"/>
    <p:sldId id="999" r:id="rId63"/>
    <p:sldId id="1000" r:id="rId64"/>
    <p:sldId id="1001" r:id="rId65"/>
    <p:sldId id="1002" r:id="rId66"/>
    <p:sldId id="1003" r:id="rId67"/>
    <p:sldId id="1004" r:id="rId68"/>
    <p:sldId id="1013" r:id="rId69"/>
    <p:sldId id="835" r:id="rId70"/>
  </p:sldIdLst>
  <p:sldSz cx="9144000" cy="6858000" type="screen4x3"/>
  <p:notesSz cx="7315200" cy="96012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0"/>
      </a:spcBef>
      <a:spcAft>
        <a:spcPct val="0"/>
      </a:spcAft>
      <a:defRPr sz="1600" b="1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6pPr>
    <a:lvl7pPr marL="2742780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7pPr>
    <a:lvl8pPr marL="3199908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8pPr>
    <a:lvl9pPr marL="3657039" algn="l" defTabSz="914259" rtl="0" eaLnBrk="1" latinLnBrk="0" hangingPunct="1">
      <a:defRPr sz="1600" b="1"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99"/>
    <a:srgbClr val="CCFF99"/>
    <a:srgbClr val="CC99FF"/>
    <a:srgbClr val="000066"/>
    <a:srgbClr val="996600"/>
    <a:srgbClr val="4D6997"/>
    <a:srgbClr val="66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309" autoAdjust="0"/>
    <p:restoredTop sz="75202" autoAdjust="0"/>
  </p:normalViewPr>
  <p:slideViewPr>
    <p:cSldViewPr>
      <p:cViewPr>
        <p:scale>
          <a:sx n="100" d="100"/>
          <a:sy n="100" d="100"/>
        </p:scale>
        <p:origin x="-896" y="-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782" y="-78"/>
      </p:cViewPr>
      <p:guideLst>
        <p:guide orient="horz" pos="3024"/>
        <p:guide pos="23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notesMaster" Target="notesMasters/notesMaster1.xml"/><Relationship Id="rId72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printerSettings" Target="printerSettings/printerSettings1.bin"/><Relationship Id="rId74" Type="http://schemas.openxmlformats.org/officeDocument/2006/relationships/presProps" Target="presProps.xml"/><Relationship Id="rId75" Type="http://schemas.openxmlformats.org/officeDocument/2006/relationships/viewProps" Target="viewProps.xml"/><Relationship Id="rId76" Type="http://schemas.openxmlformats.org/officeDocument/2006/relationships/theme" Target="theme/theme1.xml"/><Relationship Id="rId77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4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146551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65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146551" y="9121776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D098A0DF-783C-49D9-9260-6806A799FD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007160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4964" y="1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59301"/>
            <a:ext cx="5853113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4964" y="9120189"/>
            <a:ext cx="3168650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596" tIns="48297" rIns="96596" bIns="48297" numCol="1" anchor="b" anchorCtr="0" compatLnSpc="1">
            <a:prstTxWarp prst="textNoShape">
              <a:avLst/>
            </a:prstTxWarp>
          </a:bodyPr>
          <a:lstStyle>
            <a:lvl1pPr algn="r" defTabSz="964451" eaLnBrk="1" hangingPunct="1">
              <a:defRPr sz="1200" b="0">
                <a:latin typeface="Arial" charset="0"/>
              </a:defRPr>
            </a:lvl1pPr>
          </a:lstStyle>
          <a:p>
            <a:pPr>
              <a:defRPr/>
            </a:pPr>
            <a:fld id="{A0D86A14-AC1F-4C9A-8DDE-CE6B11F3119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75978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13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25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39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519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564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80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908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39" algn="l" defTabSz="914259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1C54646-0D07-4FF9-A023-B10353C3EDA1}" type="slidenum">
              <a:rPr lang="en-GB" smtClean="0"/>
              <a:pPr defTabSz="963613"/>
              <a:t>3</a:t>
            </a:fld>
            <a:endParaRPr lang="en-GB" smtClean="0"/>
          </a:p>
        </p:txBody>
      </p:sp>
      <p:sp>
        <p:nvSpPr>
          <p:cNvPr id="126979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6980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9F32F22-692C-441F-AEA6-2A12A7655C77}" type="slidenum">
              <a:rPr lang="en-GB" smtClean="0"/>
              <a:pPr defTabSz="963613"/>
              <a:t>29</a:t>
            </a:fld>
            <a:endParaRPr lang="en-GB" smtClean="0"/>
          </a:p>
        </p:txBody>
      </p:sp>
      <p:sp>
        <p:nvSpPr>
          <p:cNvPr id="13824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824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CB2ADB0-D2C6-4326-9750-F8821BE8AF19}" type="slidenum">
              <a:rPr lang="en-GB" smtClean="0"/>
              <a:pPr defTabSz="963613"/>
              <a:t>39</a:t>
            </a:fld>
            <a:endParaRPr lang="en-GB" smtClean="0"/>
          </a:p>
        </p:txBody>
      </p:sp>
      <p:sp>
        <p:nvSpPr>
          <p:cNvPr id="14029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4029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FDAF59DD-CBD8-4A55-A5D6-1BA11FFBBA18}" type="slidenum">
              <a:rPr lang="en-GB" smtClean="0"/>
              <a:pPr defTabSz="963613"/>
              <a:t>6</a:t>
            </a:fld>
            <a:endParaRPr lang="en-GB" smtClean="0"/>
          </a:p>
        </p:txBody>
      </p:sp>
      <p:sp>
        <p:nvSpPr>
          <p:cNvPr id="12800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2800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CB42298A-3F49-4C80-BB00-5E493BF191B6}" type="slidenum">
              <a:rPr lang="en-GB" smtClean="0"/>
              <a:pPr defTabSz="963613"/>
              <a:t>9</a:t>
            </a:fld>
            <a:endParaRPr lang="en-GB" smtClean="0"/>
          </a:p>
        </p:txBody>
      </p:sp>
      <p:sp>
        <p:nvSpPr>
          <p:cNvPr id="13005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005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99808E7A-AE55-40C3-A704-52CEB95AC26D}" type="slidenum">
              <a:rPr lang="en-GB" smtClean="0"/>
              <a:pPr defTabSz="963613"/>
              <a:t>10</a:t>
            </a:fld>
            <a:endParaRPr lang="en-GB" smtClean="0"/>
          </a:p>
        </p:txBody>
      </p:sp>
      <p:sp>
        <p:nvSpPr>
          <p:cNvPr id="4301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301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1F8F4C4C-C06B-46F3-AE53-137131BE020E}" type="slidenum">
              <a:rPr lang="en-GB" smtClean="0"/>
              <a:pPr defTabSz="963613"/>
              <a:t>12</a:t>
            </a:fld>
            <a:endParaRPr lang="en-GB" smtClean="0"/>
          </a:p>
        </p:txBody>
      </p:sp>
      <p:sp>
        <p:nvSpPr>
          <p:cNvPr id="44035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3625" cy="3598863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44036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2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0771FB76-BA5D-4D25-9F77-45C123F57537}" type="slidenum">
              <a:rPr lang="en-GB" smtClean="0"/>
              <a:pPr defTabSz="963613"/>
              <a:t>21</a:t>
            </a:fld>
            <a:endParaRPr lang="en-GB" smtClean="0"/>
          </a:p>
        </p:txBody>
      </p:sp>
      <p:sp>
        <p:nvSpPr>
          <p:cNvPr id="133123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3124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648576F9-A16A-4627-AE79-438C1EBD8A5D}" type="slidenum">
              <a:rPr lang="en-GB" smtClean="0"/>
              <a:pPr defTabSz="963613"/>
              <a:t>24</a:t>
            </a:fld>
            <a:endParaRPr lang="en-GB" smtClean="0"/>
          </a:p>
        </p:txBody>
      </p:sp>
      <p:sp>
        <p:nvSpPr>
          <p:cNvPr id="13414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414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70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B7AEF09B-280C-4F51-A71A-017F83C614AE}" type="slidenum">
              <a:rPr lang="en-GB" smtClean="0"/>
              <a:pPr defTabSz="963613"/>
              <a:t>25</a:t>
            </a:fld>
            <a:endParaRPr lang="en-GB" smtClean="0"/>
          </a:p>
        </p:txBody>
      </p:sp>
      <p:sp>
        <p:nvSpPr>
          <p:cNvPr id="135171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5172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pPr defTabSz="963613"/>
            <a:fld id="{36E6405B-F78F-46B5-B6E5-1E5B5CD19155}" type="slidenum">
              <a:rPr lang="en-GB" smtClean="0"/>
              <a:pPr defTabSz="963613"/>
              <a:t>28</a:t>
            </a:fld>
            <a:endParaRPr lang="en-GB" smtClean="0"/>
          </a:p>
        </p:txBody>
      </p:sp>
      <p:sp>
        <p:nvSpPr>
          <p:cNvPr id="139267" name="Text Box 1"/>
          <p:cNvSpPr txBox="1">
            <a:spLocks noChangeArrowheads="1"/>
          </p:cNvSpPr>
          <p:nvPr/>
        </p:nvSpPr>
        <p:spPr bwMode="auto">
          <a:xfrm>
            <a:off x="1219200" y="720725"/>
            <a:ext cx="4872038" cy="3598863"/>
          </a:xfrm>
          <a:prstGeom prst="rect">
            <a:avLst/>
          </a:prstGeom>
          <a:solidFill>
            <a:srgbClr val="FFFFFF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lIns="96657" tIns="48328" rIns="96657" bIns="48328" anchor="ctr"/>
          <a:lstStyle/>
          <a:p>
            <a:endParaRPr lang="en-US"/>
          </a:p>
        </p:txBody>
      </p:sp>
      <p:sp>
        <p:nvSpPr>
          <p:cNvPr id="139268" name="Rectangle 2"/>
          <p:cNvSpPr>
            <a:spLocks noGrp="1" noChangeArrowheads="1"/>
          </p:cNvSpPr>
          <p:nvPr>
            <p:ph type="body"/>
          </p:nvPr>
        </p:nvSpPr>
        <p:spPr>
          <a:xfrm>
            <a:off x="731838" y="4560888"/>
            <a:ext cx="5845175" cy="4319587"/>
          </a:xfrm>
          <a:noFill/>
          <a:ln/>
        </p:spPr>
        <p:txBody>
          <a:bodyPr wrap="none" anchor="ctr"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133601" y="1371600"/>
            <a:ext cx="6477000" cy="1752600"/>
          </a:xfrm>
        </p:spPr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133601" y="3733800"/>
            <a:ext cx="6477000" cy="1981200"/>
          </a:xfrm>
        </p:spPr>
        <p:txBody>
          <a:bodyPr/>
          <a:lstStyle>
            <a:lvl1pPr marL="0" indent="0">
              <a:buFont typeface="Wingdings" pitchFamily="2" charset="2"/>
              <a:buNone/>
              <a:defRPr/>
            </a:lvl1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3pPr>
              <a:defRPr sz="1800"/>
            </a:lvl3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 sz="1800"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028700"/>
          </a:xfrm>
        </p:spPr>
        <p:txBody>
          <a:bodyPr/>
          <a:lstStyle>
            <a:lvl1pPr algn="ctr">
              <a:defRPr sz="4000" b="1">
                <a:latin typeface="+mn-lt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14300"/>
            <a:ext cx="8686800" cy="102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06680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8" r:id="rId3"/>
    <p:sldLayoutId id="2147483656" r:id="rId4"/>
    <p:sldLayoutId id="2147483653" r:id="rId5"/>
    <p:sldLayoutId id="2147483654" r:id="rId6"/>
    <p:sldLayoutId id="2147483657" r:id="rId7"/>
  </p:sldLayoutIdLst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baseline="0">
          <a:solidFill>
            <a:schemeClr val="bg1"/>
          </a:solidFill>
          <a:latin typeface="Gill Sans"/>
          <a:ea typeface="+mj-ea"/>
          <a:cs typeface="Gill San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Arial Black" pitchFamily="34" charset="0"/>
        </a:defRPr>
      </a:lvl5pPr>
      <a:lvl6pPr marL="45713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6pPr>
      <a:lvl7pPr marL="91425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7pPr>
      <a:lvl8pPr marL="1371390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8pPr>
      <a:lvl9pPr marL="1828519" algn="l" rtl="0" fontAlgn="base">
        <a:spcBef>
          <a:spcPct val="0"/>
        </a:spcBef>
        <a:spcAft>
          <a:spcPct val="0"/>
        </a:spcAft>
        <a:defRPr sz="3200">
          <a:solidFill>
            <a:srgbClr val="663300"/>
          </a:solidFill>
          <a:latin typeface="Arial Black" pitchFamily="34" charset="0"/>
        </a:defRPr>
      </a:lvl9pPr>
    </p:titleStyle>
    <p:bodyStyle>
      <a:lvl1pPr marL="342848" indent="-342848" algn="l" rtl="0" eaLnBrk="0" fontAlgn="base" hangingPunct="0">
        <a:spcBef>
          <a:spcPct val="25000"/>
        </a:spcBef>
        <a:spcAft>
          <a:spcPct val="25000"/>
        </a:spcAft>
        <a:buClr>
          <a:srgbClr val="5675A9"/>
        </a:buClr>
        <a:buSzPct val="75000"/>
        <a:buFont typeface="Wingdings" charset="2"/>
        <a:buChar char="¢"/>
        <a:defRPr sz="2400" baseline="0">
          <a:solidFill>
            <a:schemeClr val="bg1"/>
          </a:solidFill>
          <a:latin typeface="Gill Sans"/>
          <a:ea typeface="+mn-ea"/>
          <a:cs typeface="Gill Sans"/>
        </a:defRPr>
      </a:lvl1pPr>
      <a:lvl2pPr marL="742836" indent="-285707" algn="l" rtl="0" eaLnBrk="0" fontAlgn="base" hangingPunct="0">
        <a:spcBef>
          <a:spcPct val="10000"/>
        </a:spcBef>
        <a:spcAft>
          <a:spcPct val="10000"/>
        </a:spcAft>
        <a:buClr>
          <a:srgbClr val="5675A9"/>
        </a:buClr>
        <a:buSzPct val="75000"/>
        <a:buFont typeface="Wingdings" charset="2"/>
        <a:buChar char="l"/>
        <a:defRPr sz="2000" baseline="0">
          <a:solidFill>
            <a:schemeClr val="bg1"/>
          </a:solidFill>
          <a:latin typeface="Gill Sans"/>
          <a:cs typeface="Gill Sans"/>
        </a:defRPr>
      </a:lvl2pPr>
      <a:lvl3pPr marL="114282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800" baseline="0">
          <a:solidFill>
            <a:schemeClr val="bg1"/>
          </a:solidFill>
          <a:latin typeface="Gill Sans"/>
          <a:cs typeface="Gill Sans"/>
        </a:defRPr>
      </a:lvl3pPr>
      <a:lvl4pPr marL="1599954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4pPr>
      <a:lvl5pPr marL="2057085" indent="-228564" algn="l" rtl="0" eaLnBrk="0" fontAlgn="base" hangingPunct="0">
        <a:spcBef>
          <a:spcPct val="20000"/>
        </a:spcBef>
        <a:spcAft>
          <a:spcPct val="0"/>
        </a:spcAft>
        <a:buClr>
          <a:srgbClr val="5675A9"/>
        </a:buClr>
        <a:buChar char="•"/>
        <a:defRPr sz="1600" baseline="0">
          <a:solidFill>
            <a:schemeClr val="bg1"/>
          </a:solidFill>
          <a:latin typeface="Gill Sans"/>
          <a:cs typeface="Gill Sans"/>
        </a:defRPr>
      </a:lvl5pPr>
      <a:lvl6pPr marL="251421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6pPr>
      <a:lvl7pPr marL="2971344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7pPr>
      <a:lvl8pPr marL="3428475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8pPr>
      <a:lvl9pPr marL="3885603" indent="-228564" algn="l" rtl="0" fontAlgn="base">
        <a:spcBef>
          <a:spcPct val="20000"/>
        </a:spcBef>
        <a:spcAft>
          <a:spcPct val="0"/>
        </a:spcAft>
        <a:buChar char="•"/>
        <a:defRPr sz="1600">
          <a:solidFill>
            <a:schemeClr val="tx2"/>
          </a:solidFill>
          <a:latin typeface="+mn-lt"/>
        </a:defRPr>
      </a:lvl9pPr>
    </p:bodyStyle>
    <p:otherStyle>
      <a:defPPr>
        <a:defRPr lang="en-US"/>
      </a:defPPr>
      <a:lvl1pPr marL="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9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1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4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80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08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39" algn="l" defTabSz="91425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gif"/><Relationship Id="rId3" Type="http://schemas.openxmlformats.org/officeDocument/2006/relationships/image" Target="../media/image12.jpe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3.jp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1.xlsx"/><Relationship Id="rId4" Type="http://schemas.openxmlformats.org/officeDocument/2006/relationships/image" Target="../media/image14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2.xlsx"/><Relationship Id="rId4" Type="http://schemas.openxmlformats.org/officeDocument/2006/relationships/image" Target="../media/image15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3.xlsx"/><Relationship Id="rId4" Type="http://schemas.openxmlformats.org/officeDocument/2006/relationships/image" Target="../media/image16.png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4.xlsx"/><Relationship Id="rId4" Type="http://schemas.openxmlformats.org/officeDocument/2006/relationships/image" Target="../media/image17.png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Sheet5.xlsx"/><Relationship Id="rId4" Type="http://schemas.openxmlformats.org/officeDocument/2006/relationships/image" Target="../media/image18.png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4"/>
          <p:cNvSpPr>
            <a:spLocks noChangeArrowheads="1"/>
          </p:cNvSpPr>
          <p:nvPr/>
        </p:nvSpPr>
        <p:spPr bwMode="auto">
          <a:xfrm>
            <a:off x="76200" y="1219200"/>
            <a:ext cx="8991600" cy="1371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Data-Intensive Computing </a:t>
            </a:r>
            <a:b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</a:br>
            <a:r>
              <a:rPr lang="en-US" sz="3600" dirty="0" smtClean="0">
                <a:solidFill>
                  <a:schemeClr val="bg2"/>
                </a:solidFill>
                <a:latin typeface="Gill Sans"/>
                <a:cs typeface="Gill Sans"/>
              </a:rPr>
              <a:t>with MapReduce</a:t>
            </a:r>
            <a:endParaRPr lang="en-US" sz="36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276600" y="4038600"/>
            <a:ext cx="38862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25" tIns="45713" rIns="91425" bIns="45713" numCol="1" anchor="t" anchorCtr="0" compatLnSpc="1">
            <a:prstTxWarp prst="textNoShape">
              <a:avLst/>
            </a:prstTxWarp>
          </a:bodyPr>
          <a:lstStyle/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Jimmy Lin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University of Maryland</a:t>
            </a:r>
          </a:p>
          <a:p>
            <a:pPr algn="r" defTabSz="914259" eaLnBrk="1" hangingPunct="1">
              <a:buClr>
                <a:srgbClr val="5675A9"/>
              </a:buClr>
              <a:buSzPct val="75000"/>
              <a:defRPr/>
            </a:pP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Thursday, </a:t>
            </a:r>
            <a:r>
              <a:rPr lang="en-US" sz="2000" b="0" kern="0" smtClean="0">
                <a:solidFill>
                  <a:schemeClr val="bg2"/>
                </a:solidFill>
                <a:latin typeface="Gill Sans"/>
                <a:cs typeface="Gill Sans"/>
              </a:rPr>
              <a:t>February 21, </a:t>
            </a:r>
            <a:r>
              <a:rPr lang="en-US" sz="2000" b="0" kern="0" dirty="0" smtClean="0">
                <a:solidFill>
                  <a:schemeClr val="bg2"/>
                </a:solidFill>
                <a:latin typeface="Gill Sans"/>
                <a:cs typeface="Gill Sans"/>
              </a:rPr>
              <a:t>2013</a:t>
            </a:r>
          </a:p>
        </p:txBody>
      </p:sp>
      <p:pic>
        <p:nvPicPr>
          <p:cNvPr id="9" name="Picture 13" descr="creative-commons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600" y="6358582"/>
            <a:ext cx="1117600" cy="39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University_of_Maryland_Seal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600" y="4038600"/>
            <a:ext cx="1143000" cy="1143000"/>
          </a:xfrm>
          <a:prstGeom prst="rect">
            <a:avLst/>
          </a:prstGeom>
        </p:spPr>
      </p:pic>
      <p:sp>
        <p:nvSpPr>
          <p:cNvPr id="7" name="Rectangle 14"/>
          <p:cNvSpPr>
            <a:spLocks noChangeArrowheads="1"/>
          </p:cNvSpPr>
          <p:nvPr/>
        </p:nvSpPr>
        <p:spPr bwMode="auto">
          <a:xfrm>
            <a:off x="76200" y="2362200"/>
            <a:ext cx="89916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25" tIns="45713" rIns="91425" bIns="45713" anchor="ctr"/>
          <a:lstStyle/>
          <a:p>
            <a:pPr algn="ctr" eaLnBrk="1" hangingPunct="1"/>
            <a:r>
              <a:rPr lang="en-US" sz="2400" b="0" dirty="0">
                <a:solidFill>
                  <a:schemeClr val="bg2"/>
                </a:solidFill>
                <a:latin typeface="Gill Sans"/>
                <a:cs typeface="Gill Sans"/>
              </a:rPr>
              <a:t>Session </a:t>
            </a:r>
            <a:r>
              <a:rPr lang="en-US" sz="2400" b="0" dirty="0" smtClean="0">
                <a:solidFill>
                  <a:schemeClr val="bg2"/>
                </a:solidFill>
                <a:latin typeface="Gill Sans"/>
                <a:cs typeface="Gill Sans"/>
              </a:rPr>
              <a:t>5: Graph Processing</a:t>
            </a:r>
            <a:endParaRPr lang="en-US" sz="2400" b="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8" name="Text Box 11"/>
          <p:cNvSpPr txBox="1">
            <a:spLocks noChangeArrowheads="1"/>
          </p:cNvSpPr>
          <p:nvPr/>
        </p:nvSpPr>
        <p:spPr bwMode="auto">
          <a:xfrm>
            <a:off x="1371600" y="6324600"/>
            <a:ext cx="6903753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This work is licensed under a Creative Commons Attribution-Noncommercial-Share Alike 3.0 United States</a:t>
            </a:r>
            <a:b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</a:br>
            <a:r>
              <a:rPr lang="en-US" sz="1200" b="0" dirty="0">
                <a:solidFill>
                  <a:schemeClr val="bg1"/>
                </a:solidFill>
                <a:latin typeface="Gill Sans"/>
                <a:cs typeface="Gill Sans"/>
              </a:rPr>
              <a:t>See http://creativecommons.org/licenses/by-nc-sa/3.0/us/ for details</a:t>
            </a:r>
          </a:p>
        </p:txBody>
      </p:sp>
    </p:spTree>
    <p:extLst>
      <p:ext uri="{BB962C8B-B14F-4D97-AF65-F5344CB8AC3E}">
        <p14:creationId xmlns:p14="http://schemas.microsoft.com/office/powerpoint/2010/main" val="38233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Matrices: Critique</a:t>
            </a:r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Amenable to mathematical manipulation</a:t>
            </a:r>
          </a:p>
          <a:p>
            <a:pPr lvl="1"/>
            <a:r>
              <a:rPr lang="en-GB" dirty="0" smtClean="0"/>
              <a:t>Iteration over rows and columns corresponds to computations on </a:t>
            </a:r>
            <a:r>
              <a:rPr lang="en-GB" dirty="0" err="1" smtClean="0"/>
              <a:t>outlinks</a:t>
            </a:r>
            <a:r>
              <a:rPr lang="en-GB" dirty="0" smtClean="0"/>
              <a:t> and </a:t>
            </a:r>
            <a:r>
              <a:rPr lang="en-GB" dirty="0" err="1" smtClean="0"/>
              <a:t>inlinks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Lots of zeros for sparse matrices</a:t>
            </a:r>
          </a:p>
          <a:p>
            <a:pPr lvl="1"/>
            <a:r>
              <a:rPr lang="en-GB" dirty="0" smtClean="0"/>
              <a:t>Lots of wasted space</a:t>
            </a:r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7971522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</a:t>
            </a:r>
            <a:endParaRPr lang="en-US" smtClean="0"/>
          </a:p>
        </p:txBody>
      </p:sp>
      <p:sp>
        <p:nvSpPr>
          <p:cNvPr id="7987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smtClean="0"/>
              <a:t>Take adjacency matrices… and throw away all the zeros</a:t>
            </a:r>
          </a:p>
        </p:txBody>
      </p:sp>
      <p:sp>
        <p:nvSpPr>
          <p:cNvPr id="79914" name="TextBox 5"/>
          <p:cNvSpPr txBox="1">
            <a:spLocks noChangeArrowheads="1"/>
          </p:cNvSpPr>
          <p:nvPr/>
        </p:nvSpPr>
        <p:spPr bwMode="auto">
          <a:xfrm>
            <a:off x="5711825" y="3505200"/>
            <a:ext cx="1330437" cy="1815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1: 2,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2: 1, 3, 4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3: 1</a:t>
            </a:r>
          </a:p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4: 1, 3</a:t>
            </a:r>
          </a:p>
        </p:txBody>
      </p:sp>
      <p:sp>
        <p:nvSpPr>
          <p:cNvPr id="79915" name="Right Arrow 6"/>
          <p:cNvSpPr>
            <a:spLocks noChangeArrowheads="1"/>
          </p:cNvSpPr>
          <p:nvPr/>
        </p:nvSpPr>
        <p:spPr bwMode="auto">
          <a:xfrm>
            <a:off x="4487863" y="4191000"/>
            <a:ext cx="769937" cy="381000"/>
          </a:xfrm>
          <a:prstGeom prst="rightArrow">
            <a:avLst>
              <a:gd name="adj1" fmla="val 50000"/>
              <a:gd name="adj2" fmla="val 50053"/>
            </a:avLst>
          </a:prstGeom>
          <a:ln>
            <a:headEnd/>
            <a:tailEnd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/>
          <a:lstStyle/>
          <a:p>
            <a:endParaRPr lang="en-US">
              <a:latin typeface="Gill Sans"/>
              <a:cs typeface="Gill Sans"/>
            </a:endParaRPr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872071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61994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Adjacency Lists: Critique</a:t>
            </a:r>
          </a:p>
        </p:txBody>
      </p:sp>
      <p:sp>
        <p:nvSpPr>
          <p:cNvPr id="153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Advantages:</a:t>
            </a:r>
          </a:p>
          <a:p>
            <a:pPr lvl="1"/>
            <a:r>
              <a:rPr lang="en-GB" dirty="0" smtClean="0"/>
              <a:t>Much more compact representation</a:t>
            </a:r>
          </a:p>
          <a:p>
            <a:pPr lvl="1"/>
            <a:r>
              <a:rPr lang="en-GB" dirty="0" smtClean="0"/>
              <a:t>Easy to compute over </a:t>
            </a:r>
            <a:r>
              <a:rPr lang="en-GB" dirty="0" err="1" smtClean="0"/>
              <a:t>outlinks</a:t>
            </a:r>
            <a:endParaRPr lang="en-GB" dirty="0" smtClean="0"/>
          </a:p>
          <a:p>
            <a:r>
              <a:rPr lang="en-GB" dirty="0" smtClean="0"/>
              <a:t>Disadvantages:</a:t>
            </a:r>
          </a:p>
          <a:p>
            <a:pPr lvl="1"/>
            <a:r>
              <a:rPr lang="en-GB" dirty="0" smtClean="0"/>
              <a:t>Much more difficult to compute over </a:t>
            </a:r>
            <a:r>
              <a:rPr lang="en-GB" dirty="0" err="1" smtClean="0"/>
              <a:t>inlinks</a:t>
            </a:r>
            <a:endParaRPr lang="en-GB" dirty="0" smtClean="0"/>
          </a:p>
          <a:p>
            <a:pPr lvl="1"/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3857296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19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First, a refresher: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80571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294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cxnSp>
        <p:nvCxnSpPr>
          <p:cNvPr id="82952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3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4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5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6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7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8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59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0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961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2962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82963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82964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5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82966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82967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2968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82969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82970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2971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8297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>
                <a:solidFill>
                  <a:schemeClr val="bg1"/>
                </a:solidFill>
              </a:rPr>
              <a:t>Example from CLR</a:t>
            </a:r>
          </a:p>
        </p:txBody>
      </p:sp>
    </p:spTree>
    <p:extLst>
      <p:ext uri="{BB962C8B-B14F-4D97-AF65-F5344CB8AC3E}">
        <p14:creationId xmlns:p14="http://schemas.microsoft.com/office/powerpoint/2010/main" val="506257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3971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10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73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23" name="Oval 22"/>
          <p:cNvSpPr/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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3996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17043244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4995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7" name="Oval 6"/>
          <p:cNvSpPr/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8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7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14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4999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5020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9776670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6019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6020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21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22" name="Oval 21"/>
          <p:cNvSpPr/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dirty="0">
                <a:solidFill>
                  <a:schemeClr val="bg2"/>
                </a:solidFill>
                <a:sym typeface="Symbol"/>
              </a:rPr>
              <a:t>13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6023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6044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9814643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7043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7044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5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46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 dirty="0">
              <a:solidFill>
                <a:schemeClr val="bg2"/>
              </a:solidFill>
            </a:endParaRPr>
          </a:p>
        </p:txBody>
      </p:sp>
      <p:sp>
        <p:nvSpPr>
          <p:cNvPr id="87047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7063" name="TextBox 24"/>
          <p:cNvSpPr txBox="1">
            <a:spLocks noChangeArrowheads="1"/>
          </p:cNvSpPr>
          <p:nvPr/>
        </p:nvSpPr>
        <p:spPr bwMode="auto">
          <a:xfrm>
            <a:off x="4953000" y="1981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/>
              <a:t>1</a:t>
            </a:r>
          </a:p>
        </p:txBody>
      </p:sp>
      <p:sp>
        <p:nvSpPr>
          <p:cNvPr id="87068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42293490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Dijkstra’s Algorithm Example</a:t>
            </a:r>
          </a:p>
        </p:txBody>
      </p:sp>
      <p:sp>
        <p:nvSpPr>
          <p:cNvPr id="88067" name="Oval 5"/>
          <p:cNvSpPr>
            <a:spLocks noChangeArrowheads="1"/>
          </p:cNvSpPr>
          <p:nvPr/>
        </p:nvSpPr>
        <p:spPr bwMode="auto">
          <a:xfrm>
            <a:off x="1828800" y="3200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0</a:t>
            </a:r>
          </a:p>
        </p:txBody>
      </p:sp>
      <p:sp>
        <p:nvSpPr>
          <p:cNvPr id="88068" name="Oval 6"/>
          <p:cNvSpPr>
            <a:spLocks noChangeArrowheads="1"/>
          </p:cNvSpPr>
          <p:nvPr/>
        </p:nvSpPr>
        <p:spPr bwMode="auto">
          <a:xfrm>
            <a:off x="35814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8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69" name="Oval 7"/>
          <p:cNvSpPr>
            <a:spLocks noChangeArrowheads="1"/>
          </p:cNvSpPr>
          <p:nvPr/>
        </p:nvSpPr>
        <p:spPr bwMode="auto">
          <a:xfrm>
            <a:off x="35814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5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0" name="Oval 21"/>
          <p:cNvSpPr>
            <a:spLocks noChangeArrowheads="1"/>
          </p:cNvSpPr>
          <p:nvPr/>
        </p:nvSpPr>
        <p:spPr bwMode="auto">
          <a:xfrm>
            <a:off x="5943600" y="18288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9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71" name="Oval 22"/>
          <p:cNvSpPr>
            <a:spLocks noChangeArrowheads="1"/>
          </p:cNvSpPr>
          <p:nvPr/>
        </p:nvSpPr>
        <p:spPr bwMode="auto">
          <a:xfrm>
            <a:off x="5943600" y="4724400"/>
            <a:ext cx="838200" cy="8382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r>
              <a:rPr lang="en-US">
                <a:solidFill>
                  <a:schemeClr val="bg2"/>
                </a:solidFill>
                <a:sym typeface="Symbol" pitchFamily="18" charset="2"/>
              </a:rPr>
              <a:t>7</a:t>
            </a:r>
            <a:endParaRPr lang="en-US">
              <a:solidFill>
                <a:schemeClr val="bg2"/>
              </a:solidFill>
            </a:endParaRPr>
          </a:p>
        </p:txBody>
      </p:sp>
      <p:sp>
        <p:nvSpPr>
          <p:cNvPr id="88092" name="TextBox 29"/>
          <p:cNvSpPr txBox="1">
            <a:spLocks noChangeArrowheads="1"/>
          </p:cNvSpPr>
          <p:nvPr/>
        </p:nvSpPr>
        <p:spPr bwMode="auto">
          <a:xfrm>
            <a:off x="0" y="6611938"/>
            <a:ext cx="1265238" cy="246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Example from CLR</a:t>
            </a:r>
          </a:p>
        </p:txBody>
      </p:sp>
      <p:cxnSp>
        <p:nvCxnSpPr>
          <p:cNvPr id="29" name="Straight Arrow Connector 77"/>
          <p:cNvCxnSpPr>
            <a:cxnSpLocks noChangeShapeType="1"/>
          </p:cNvCxnSpPr>
          <p:nvPr/>
        </p:nvCxnSpPr>
        <p:spPr bwMode="auto">
          <a:xfrm>
            <a:off x="2667000" y="3962400"/>
            <a:ext cx="914400" cy="838200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78"/>
          <p:cNvCxnSpPr>
            <a:cxnSpLocks noChangeShapeType="1"/>
          </p:cNvCxnSpPr>
          <p:nvPr/>
        </p:nvCxnSpPr>
        <p:spPr bwMode="auto">
          <a:xfrm flipV="1">
            <a:off x="2667000" y="2514600"/>
            <a:ext cx="914400" cy="838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Arrow Connector 79"/>
          <p:cNvCxnSpPr>
            <a:cxnSpLocks noChangeShapeType="1"/>
          </p:cNvCxnSpPr>
          <p:nvPr/>
        </p:nvCxnSpPr>
        <p:spPr bwMode="auto">
          <a:xfrm>
            <a:off x="4495800" y="5181600"/>
            <a:ext cx="13716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Straight Arrow Connector 82"/>
          <p:cNvCxnSpPr>
            <a:cxnSpLocks noChangeShapeType="1"/>
          </p:cNvCxnSpPr>
          <p:nvPr/>
        </p:nvCxnSpPr>
        <p:spPr bwMode="auto">
          <a:xfrm>
            <a:off x="4495800" y="2284413"/>
            <a:ext cx="1371600" cy="1587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3" name="Straight Arrow Connector 83"/>
          <p:cNvCxnSpPr>
            <a:cxnSpLocks noChangeShapeType="1"/>
          </p:cNvCxnSpPr>
          <p:nvPr/>
        </p:nvCxnSpPr>
        <p:spPr bwMode="auto">
          <a:xfrm rot="5400000" flipH="1" flipV="1">
            <a:off x="4152900" y="3009900"/>
            <a:ext cx="2133600" cy="1600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" name="Straight Arrow Connector 85"/>
          <p:cNvCxnSpPr>
            <a:cxnSpLocks noChangeShapeType="1"/>
          </p:cNvCxnSpPr>
          <p:nvPr/>
        </p:nvCxnSpPr>
        <p:spPr bwMode="auto">
          <a:xfrm rot="10800000">
            <a:off x="2743200" y="3657600"/>
            <a:ext cx="3200400" cy="1219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87"/>
          <p:cNvCxnSpPr>
            <a:cxnSpLocks noChangeShapeType="1"/>
          </p:cNvCxnSpPr>
          <p:nvPr/>
        </p:nvCxnSpPr>
        <p:spPr bwMode="auto">
          <a:xfrm rot="5400000" flipH="1" flipV="1">
            <a:off x="3201194" y="3734594"/>
            <a:ext cx="1981200" cy="1588"/>
          </a:xfrm>
          <a:prstGeom prst="straightConnector1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89"/>
          <p:cNvCxnSpPr>
            <a:cxnSpLocks noChangeShapeType="1"/>
          </p:cNvCxnSpPr>
          <p:nvPr/>
        </p:nvCxnSpPr>
        <p:spPr bwMode="auto">
          <a:xfrm rot="16200000" flipH="1">
            <a:off x="28186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Straight Arrow Connector 90"/>
          <p:cNvCxnSpPr>
            <a:cxnSpLocks noChangeShapeType="1"/>
          </p:cNvCxnSpPr>
          <p:nvPr/>
        </p:nvCxnSpPr>
        <p:spPr bwMode="auto">
          <a:xfrm rot="5400000" flipH="1" flipV="1">
            <a:off x="5563394" y="3734594"/>
            <a:ext cx="1981200" cy="1588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Straight Arrow Connector 91"/>
          <p:cNvCxnSpPr>
            <a:cxnSpLocks noChangeShapeType="1"/>
          </p:cNvCxnSpPr>
          <p:nvPr/>
        </p:nvCxnSpPr>
        <p:spPr bwMode="auto">
          <a:xfrm rot="16200000" flipH="1">
            <a:off x="5180807" y="3733006"/>
            <a:ext cx="1981200" cy="1587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2743200" y="2667000"/>
            <a:ext cx="4127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2825750" y="43100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1" name="TextBox 19"/>
          <p:cNvSpPr txBox="1">
            <a:spLocks noChangeArrowheads="1"/>
          </p:cNvSpPr>
          <p:nvPr/>
        </p:nvSpPr>
        <p:spPr bwMode="auto">
          <a:xfrm>
            <a:off x="35052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2" name="TextBox 20"/>
          <p:cNvSpPr txBox="1">
            <a:spLocks noChangeArrowheads="1"/>
          </p:cNvSpPr>
          <p:nvPr/>
        </p:nvSpPr>
        <p:spPr bwMode="auto">
          <a:xfrm>
            <a:off x="41973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43" name="TextBox 23"/>
          <p:cNvSpPr txBox="1">
            <a:spLocks noChangeArrowheads="1"/>
          </p:cNvSpPr>
          <p:nvPr/>
        </p:nvSpPr>
        <p:spPr bwMode="auto">
          <a:xfrm>
            <a:off x="4953000" y="52244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44" name="TextBox 24"/>
          <p:cNvSpPr txBox="1">
            <a:spLocks noChangeArrowheads="1"/>
          </p:cNvSpPr>
          <p:nvPr/>
        </p:nvSpPr>
        <p:spPr bwMode="auto">
          <a:xfrm>
            <a:off x="4953000" y="1905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45" name="TextBox 25"/>
          <p:cNvSpPr txBox="1">
            <a:spLocks noChangeArrowheads="1"/>
          </p:cNvSpPr>
          <p:nvPr/>
        </p:nvSpPr>
        <p:spPr bwMode="auto">
          <a:xfrm>
            <a:off x="5029200" y="3395663"/>
            <a:ext cx="298450" cy="338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46" name="TextBox 26"/>
          <p:cNvSpPr txBox="1">
            <a:spLocks noChangeArrowheads="1"/>
          </p:cNvSpPr>
          <p:nvPr/>
        </p:nvSpPr>
        <p:spPr bwMode="auto">
          <a:xfrm>
            <a:off x="5340350" y="42672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47" name="TextBox 27"/>
          <p:cNvSpPr txBox="1">
            <a:spLocks noChangeArrowheads="1"/>
          </p:cNvSpPr>
          <p:nvPr/>
        </p:nvSpPr>
        <p:spPr bwMode="auto">
          <a:xfrm>
            <a:off x="586740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48" name="TextBox 28"/>
          <p:cNvSpPr txBox="1">
            <a:spLocks noChangeArrowheads="1"/>
          </p:cNvSpPr>
          <p:nvPr/>
        </p:nvSpPr>
        <p:spPr bwMode="auto">
          <a:xfrm>
            <a:off x="6559550" y="3429000"/>
            <a:ext cx="298450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b="0" dirty="0">
                <a:solidFill>
                  <a:schemeClr val="bg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89774175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387606059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Single-Source Shortest Path</a:t>
            </a:r>
          </a:p>
        </p:txBody>
      </p:sp>
      <p:sp>
        <p:nvSpPr>
          <p:cNvPr id="8909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 smtClean="0"/>
              <a:t>Problem:</a:t>
            </a:r>
            <a:r>
              <a:rPr lang="en-GB" dirty="0" smtClean="0"/>
              <a:t> find shortest path from a source node to one or more target nodes</a:t>
            </a:r>
          </a:p>
          <a:p>
            <a:pPr lvl="1"/>
            <a:r>
              <a:rPr lang="en-GB" dirty="0" smtClean="0"/>
              <a:t>Shortest might also mean lowest weight or cost</a:t>
            </a:r>
          </a:p>
          <a:p>
            <a:r>
              <a:rPr lang="en-GB" dirty="0" smtClean="0"/>
              <a:t>Single processor machine: </a:t>
            </a:r>
            <a:r>
              <a:rPr lang="en-GB" dirty="0" err="1" smtClean="0"/>
              <a:t>Dijkstra’s</a:t>
            </a:r>
            <a:r>
              <a:rPr lang="en-GB" dirty="0" smtClean="0"/>
              <a:t> Algorithm</a:t>
            </a:r>
          </a:p>
          <a:p>
            <a:r>
              <a:rPr lang="en-GB" dirty="0" smtClean="0"/>
              <a:t>MapReduce: parallel breadth-first search (BFS)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28456186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Finding the Shortest Path</a:t>
            </a:r>
          </a:p>
        </p:txBody>
      </p:sp>
      <p:sp>
        <p:nvSpPr>
          <p:cNvPr id="90115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Consider simple case of equal edge weights</a:t>
            </a:r>
          </a:p>
          <a:p>
            <a:r>
              <a:rPr lang="en-GB" dirty="0" smtClean="0"/>
              <a:t>Solution to the problem can be defined inductively</a:t>
            </a:r>
          </a:p>
          <a:p>
            <a:r>
              <a:rPr lang="en-GB" dirty="0" smtClean="0"/>
              <a:t>Here’s the intuition:</a:t>
            </a:r>
          </a:p>
          <a:p>
            <a:pPr lvl="1"/>
            <a:r>
              <a:rPr lang="en-GB" dirty="0" smtClean="0"/>
              <a:t>Define: </a:t>
            </a:r>
            <a:r>
              <a:rPr lang="en-GB" i="1" dirty="0" smtClean="0"/>
              <a:t>b</a:t>
            </a:r>
            <a:r>
              <a:rPr lang="en-GB" dirty="0" smtClean="0"/>
              <a:t> is reachable from </a:t>
            </a:r>
            <a:r>
              <a:rPr lang="en-GB" i="1" dirty="0" smtClean="0"/>
              <a:t>a</a:t>
            </a:r>
            <a:r>
              <a:rPr lang="en-GB" dirty="0" smtClean="0"/>
              <a:t> if </a:t>
            </a:r>
            <a:r>
              <a:rPr lang="en-GB" i="1" dirty="0" smtClean="0"/>
              <a:t>b</a:t>
            </a:r>
            <a:r>
              <a:rPr lang="en-GB" dirty="0" smtClean="0"/>
              <a:t> is on adjacency list of </a:t>
            </a:r>
            <a:r>
              <a:rPr lang="en-GB" i="1" dirty="0" smtClean="0"/>
              <a:t>a</a:t>
            </a:r>
          </a:p>
          <a:p>
            <a:pPr marL="457129" lvl="1" indent="0">
              <a:buNone/>
            </a:pPr>
            <a:r>
              <a:rPr lang="en-GB" cap="small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s</a:t>
            </a:r>
            <a:r>
              <a:rPr lang="en-GB" dirty="0" smtClean="0"/>
              <a:t>) = 0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p</a:t>
            </a:r>
            <a:r>
              <a:rPr lang="en-GB" dirty="0" smtClean="0"/>
              <a:t> reachable from </a:t>
            </a:r>
            <a:r>
              <a:rPr lang="en-GB" i="1" dirty="0" smtClean="0"/>
              <a:t>s</a:t>
            </a:r>
            <a:r>
              <a:rPr lang="en-GB" dirty="0" smtClean="0"/>
              <a:t>, </a:t>
            </a:r>
            <a:br>
              <a:rPr lang="en-GB" dirty="0" smtClean="0"/>
            </a:br>
            <a:r>
              <a:rPr lang="en-GB" dirty="0" smtClean="0"/>
              <a:t>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p</a:t>
            </a:r>
            <a:r>
              <a:rPr lang="en-GB" dirty="0" smtClean="0"/>
              <a:t>) = 1</a:t>
            </a:r>
          </a:p>
          <a:p>
            <a:pPr lvl="1"/>
            <a:r>
              <a:rPr lang="en-GB" dirty="0" smtClean="0"/>
              <a:t>For all nodes </a:t>
            </a:r>
            <a:r>
              <a:rPr lang="en-GB" i="1" dirty="0" smtClean="0"/>
              <a:t>n</a:t>
            </a:r>
            <a:r>
              <a:rPr lang="en-GB" dirty="0" smtClean="0"/>
              <a:t> reachable from some other set of nodes </a:t>
            </a:r>
            <a:r>
              <a:rPr lang="en-GB" i="1" dirty="0" smtClean="0"/>
              <a:t>M</a:t>
            </a:r>
            <a:r>
              <a:rPr lang="en-GB" dirty="0" smtClean="0"/>
              <a:t>, 	</a:t>
            </a:r>
            <a:r>
              <a:rPr lang="en-GB" cap="small" dirty="0" err="1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n</a:t>
            </a:r>
            <a:r>
              <a:rPr lang="en-GB" dirty="0" smtClean="0"/>
              <a:t>) = 1 + min(</a:t>
            </a:r>
            <a:r>
              <a:rPr lang="en-GB" cap="small" dirty="0" smtClean="0"/>
              <a:t>DistanceTo</a:t>
            </a:r>
            <a:r>
              <a:rPr lang="en-GB" dirty="0" smtClean="0"/>
              <a:t>(</a:t>
            </a:r>
            <a:r>
              <a:rPr lang="en-GB" i="1" dirty="0" smtClean="0"/>
              <a:t>m</a:t>
            </a:r>
            <a:r>
              <a:rPr lang="en-GB" dirty="0" smtClean="0"/>
              <a:t>), 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</a:t>
            </a:r>
            <a:r>
              <a:rPr lang="en-GB" i="1" dirty="0" smtClean="0"/>
              <a:t>M</a:t>
            </a:r>
            <a:r>
              <a:rPr lang="en-GB" dirty="0" smtClean="0"/>
              <a:t>)</a:t>
            </a:r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14478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r>
              <a:rPr lang="en-US" b="0" i="1" dirty="0" smtClean="0">
                <a:solidFill>
                  <a:schemeClr val="bg1"/>
                </a:solidFill>
                <a:latin typeface="Gill Sans"/>
                <a:cs typeface="Gill Sans"/>
              </a:rPr>
              <a:t>s</a:t>
            </a:r>
            <a:endParaRPr lang="en-US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4495800" y="62484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lvl="0"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733800" y="5562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2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419600" y="48006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200" b="0" i="1" dirty="0" smtClean="0">
                <a:solidFill>
                  <a:schemeClr val="bg1"/>
                </a:solidFill>
                <a:latin typeface="Gill Sans"/>
                <a:cs typeface="Gill Sans"/>
              </a:rPr>
              <a:t>m</a:t>
            </a:r>
            <a:r>
              <a:rPr lang="en-US" sz="12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8" name="Oval 10"/>
          <p:cNvSpPr>
            <a:spLocks noChangeArrowheads="1"/>
          </p:cNvSpPr>
          <p:nvPr/>
        </p:nvSpPr>
        <p:spPr bwMode="auto">
          <a:xfrm>
            <a:off x="5105400" y="5410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lIns="0" tIns="0" rIns="0" bIns="0" anchor="ctr" anchorCtr="1"/>
          <a:lstStyle/>
          <a:p>
            <a:pPr algn="ctr"/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n</a:t>
            </a:r>
            <a:endParaRPr lang="en-US" sz="1400" b="0" i="1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cxnSp>
        <p:nvCxnSpPr>
          <p:cNvPr id="15" name="Straight Connector 14"/>
          <p:cNvCxnSpPr>
            <a:stCxn id="7" idx="5"/>
            <a:endCxn id="8" idx="1"/>
          </p:cNvCxnSpPr>
          <p:nvPr/>
        </p:nvCxnSpPr>
        <p:spPr bwMode="auto">
          <a:xfrm rot="16200000" flipH="1">
            <a:off x="4782904" y="5087704"/>
            <a:ext cx="340192" cy="416392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18" name="Straight Connector 17"/>
          <p:cNvCxnSpPr>
            <a:stCxn id="6" idx="6"/>
            <a:endCxn id="8" idx="2"/>
          </p:cNvCxnSpPr>
          <p:nvPr/>
        </p:nvCxnSpPr>
        <p:spPr bwMode="auto">
          <a:xfrm flipV="1">
            <a:off x="4114800" y="5600700"/>
            <a:ext cx="990600" cy="152400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1" name="Straight Connector 20"/>
          <p:cNvCxnSpPr>
            <a:endCxn id="8" idx="3"/>
          </p:cNvCxnSpPr>
          <p:nvPr/>
        </p:nvCxnSpPr>
        <p:spPr bwMode="auto">
          <a:xfrm rot="5400000" flipH="1" flipV="1">
            <a:off x="4724400" y="5811604"/>
            <a:ext cx="512996" cy="360596"/>
          </a:xfrm>
          <a:prstGeom prst="line">
            <a:avLst/>
          </a:prstGeom>
          <a:solidFill>
            <a:schemeClr val="accent1"/>
          </a:solidFill>
          <a:ln w="15875" cap="flat" cmpd="sng" algn="ctr">
            <a:solidFill>
              <a:schemeClr val="bg1"/>
            </a:solidFill>
            <a:prstDash val="solid"/>
            <a:round/>
            <a:headEnd type="none" w="med" len="med"/>
            <a:tailEnd type="triangle" w="med" len="med"/>
          </a:ln>
          <a:effectLst/>
        </p:spPr>
      </p:cxnSp>
      <p:cxnSp>
        <p:nvCxnSpPr>
          <p:cNvPr id="24" name="Straight Connector 23"/>
          <p:cNvCxnSpPr>
            <a:stCxn id="4" idx="7"/>
          </p:cNvCxnSpPr>
          <p:nvPr/>
        </p:nvCxnSpPr>
        <p:spPr bwMode="auto">
          <a:xfrm rot="5400000" flipH="1" flipV="1">
            <a:off x="1887304" y="5219700"/>
            <a:ext cx="131996" cy="3605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/>
          <p:cNvCxnSpPr>
            <a:stCxn id="4" idx="6"/>
          </p:cNvCxnSpPr>
          <p:nvPr/>
        </p:nvCxnSpPr>
        <p:spPr bwMode="auto">
          <a:xfrm>
            <a:off x="1828800" y="5600700"/>
            <a:ext cx="990600" cy="38100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Straight Connector 30"/>
          <p:cNvCxnSpPr>
            <a:stCxn id="4" idx="5"/>
          </p:cNvCxnSpPr>
          <p:nvPr/>
        </p:nvCxnSpPr>
        <p:spPr bwMode="auto">
          <a:xfrm rot="16200000" flipH="1">
            <a:off x="1887304" y="5621104"/>
            <a:ext cx="436796" cy="665396"/>
          </a:xfrm>
          <a:prstGeom prst="line">
            <a:avLst/>
          </a:prstGeom>
          <a:ln w="15875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2362200" y="4953000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962950" y="54526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590800" y="6062246"/>
            <a:ext cx="3898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  <a:endParaRPr lang="en-US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4114800" y="48006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1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11022" y="5257800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2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4191000" y="6169223"/>
            <a:ext cx="3513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i="1" dirty="0" smtClean="0">
                <a:solidFill>
                  <a:schemeClr val="bg1"/>
                </a:solidFill>
                <a:latin typeface="Gill Sans"/>
                <a:cs typeface="Gill Sans"/>
              </a:rPr>
              <a:t>d</a:t>
            </a:r>
            <a:r>
              <a:rPr lang="en-US" sz="1400" b="0" i="1" baseline="-25000" dirty="0" smtClean="0">
                <a:solidFill>
                  <a:schemeClr val="bg1"/>
                </a:solidFill>
                <a:latin typeface="Gill Sans"/>
                <a:cs typeface="Gill Sans"/>
              </a:rPr>
              <a:t>3</a:t>
            </a:r>
            <a:endParaRPr lang="en-US" sz="1400" b="0" i="1" baseline="-2500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94349169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15" grpId="0" build="p"/>
      <p:bldP spid="4" grpId="0" animBg="1"/>
      <p:bldP spid="5" grpId="0" animBg="1"/>
      <p:bldP spid="6" grpId="0" animBg="1"/>
      <p:bldP spid="7" grpId="0" animBg="1"/>
      <p:bldP spid="8" grpId="0" animBg="1"/>
      <p:bldP spid="34" grpId="0"/>
      <p:bldP spid="35" grpId="0"/>
      <p:bldP spid="36" grpId="0"/>
      <p:bldP spid="37" grpId="0"/>
      <p:bldP spid="38" grpId="0"/>
      <p:bldP spid="3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1694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Visualizing Parallel BFS</a:t>
            </a:r>
            <a:endParaRPr lang="en-US" dirty="0"/>
          </a:p>
        </p:txBody>
      </p:sp>
      <p:sp>
        <p:nvSpPr>
          <p:cNvPr id="4" name="Oval 4"/>
          <p:cNvSpPr>
            <a:spLocks noChangeArrowheads="1"/>
          </p:cNvSpPr>
          <p:nvPr/>
        </p:nvSpPr>
        <p:spPr bwMode="auto">
          <a:xfrm>
            <a:off x="2743200" y="1524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0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2133600" y="2743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3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3657600" y="2667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2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572000" y="160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1</a:t>
            </a:r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324600" y="1295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7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5334000" y="28956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6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3810000" y="3886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5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514600" y="41910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4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429000" y="54102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9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5791200" y="4343400"/>
            <a:ext cx="685800" cy="6858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 anchorCtr="1"/>
          <a:lstStyle/>
          <a:p>
            <a:r>
              <a:rPr lang="en-US" i="1" dirty="0" smtClean="0">
                <a:solidFill>
                  <a:schemeClr val="bg2"/>
                </a:solidFill>
              </a:rPr>
              <a:t>n</a:t>
            </a:r>
            <a:r>
              <a:rPr lang="en-US" i="1" baseline="-25000" dirty="0" smtClean="0">
                <a:solidFill>
                  <a:schemeClr val="bg2"/>
                </a:solidFill>
              </a:rPr>
              <a:t>8</a:t>
            </a:r>
            <a:endParaRPr lang="en-US" i="1" baseline="-25000" dirty="0">
              <a:solidFill>
                <a:schemeClr val="bg2"/>
              </a:solidFill>
            </a:endParaRPr>
          </a:p>
        </p:txBody>
      </p:sp>
      <p:cxnSp>
        <p:nvCxnSpPr>
          <p:cNvPr id="14" name="Straight Arrow Connector 15"/>
          <p:cNvCxnSpPr>
            <a:cxnSpLocks noChangeShapeType="1"/>
            <a:stCxn id="4" idx="3"/>
            <a:endCxn id="5" idx="0"/>
          </p:cNvCxnSpPr>
          <p:nvPr/>
        </p:nvCxnSpPr>
        <p:spPr bwMode="auto">
          <a:xfrm rot="5400000">
            <a:off x="2343151" y="2243137"/>
            <a:ext cx="633412" cy="36671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6"/>
          <p:cNvCxnSpPr>
            <a:cxnSpLocks noChangeShapeType="1"/>
            <a:stCxn id="4" idx="5"/>
            <a:endCxn id="6" idx="1"/>
          </p:cNvCxnSpPr>
          <p:nvPr/>
        </p:nvCxnSpPr>
        <p:spPr bwMode="auto">
          <a:xfrm rot="16200000" flipH="1">
            <a:off x="3214688" y="2224088"/>
            <a:ext cx="6572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9"/>
          <p:cNvCxnSpPr>
            <a:cxnSpLocks noChangeShapeType="1"/>
            <a:stCxn id="4" idx="6"/>
            <a:endCxn id="7" idx="2"/>
          </p:cNvCxnSpPr>
          <p:nvPr/>
        </p:nvCxnSpPr>
        <p:spPr bwMode="auto">
          <a:xfrm>
            <a:off x="3429000" y="1866900"/>
            <a:ext cx="1143000" cy="76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23"/>
          <p:cNvCxnSpPr>
            <a:cxnSpLocks noChangeShapeType="1"/>
            <a:stCxn id="7" idx="6"/>
            <a:endCxn id="8" idx="2"/>
          </p:cNvCxnSpPr>
          <p:nvPr/>
        </p:nvCxnSpPr>
        <p:spPr bwMode="auto">
          <a:xfrm flipV="1">
            <a:off x="5257800" y="1638300"/>
            <a:ext cx="1066800" cy="3048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Arrow Connector 26"/>
          <p:cNvCxnSpPr>
            <a:cxnSpLocks noChangeShapeType="1"/>
            <a:stCxn id="13" idx="0"/>
            <a:endCxn id="8" idx="4"/>
          </p:cNvCxnSpPr>
          <p:nvPr/>
        </p:nvCxnSpPr>
        <p:spPr bwMode="auto">
          <a:xfrm rot="5400000" flipH="1" flipV="1">
            <a:off x="5219700" y="2895600"/>
            <a:ext cx="2362200" cy="533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Arrow Connector 31"/>
          <p:cNvCxnSpPr>
            <a:cxnSpLocks noChangeShapeType="1"/>
            <a:stCxn id="9" idx="1"/>
            <a:endCxn id="7" idx="5"/>
          </p:cNvCxnSpPr>
          <p:nvPr/>
        </p:nvCxnSpPr>
        <p:spPr bwMode="auto">
          <a:xfrm rot="16200000" flipV="1">
            <a:off x="4891088" y="2452688"/>
            <a:ext cx="809625" cy="276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34"/>
          <p:cNvCxnSpPr>
            <a:cxnSpLocks noChangeShapeType="1"/>
            <a:stCxn id="7" idx="3"/>
            <a:endCxn id="6" idx="7"/>
          </p:cNvCxnSpPr>
          <p:nvPr/>
        </p:nvCxnSpPr>
        <p:spPr bwMode="auto">
          <a:xfrm rot="5400000">
            <a:off x="4167188" y="2262188"/>
            <a:ext cx="5810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37"/>
          <p:cNvCxnSpPr>
            <a:cxnSpLocks noChangeShapeType="1"/>
            <a:stCxn id="6" idx="6"/>
            <a:endCxn id="9" idx="2"/>
          </p:cNvCxnSpPr>
          <p:nvPr/>
        </p:nvCxnSpPr>
        <p:spPr bwMode="auto">
          <a:xfrm>
            <a:off x="4343400" y="3009900"/>
            <a:ext cx="990600" cy="2286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40"/>
          <p:cNvCxnSpPr>
            <a:cxnSpLocks noChangeShapeType="1"/>
            <a:stCxn id="5" idx="4"/>
            <a:endCxn id="11" idx="0"/>
          </p:cNvCxnSpPr>
          <p:nvPr/>
        </p:nvCxnSpPr>
        <p:spPr bwMode="auto">
          <a:xfrm rot="16200000" flipH="1">
            <a:off x="2286000" y="3619500"/>
            <a:ext cx="762000" cy="3810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43"/>
          <p:cNvCxnSpPr>
            <a:cxnSpLocks noChangeShapeType="1"/>
            <a:stCxn id="6" idx="3"/>
            <a:endCxn id="11" idx="7"/>
          </p:cNvCxnSpPr>
          <p:nvPr/>
        </p:nvCxnSpPr>
        <p:spPr bwMode="auto">
          <a:xfrm rot="5400000">
            <a:off x="2909888" y="3443288"/>
            <a:ext cx="1038225" cy="657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46"/>
          <p:cNvCxnSpPr>
            <a:cxnSpLocks noChangeShapeType="1"/>
            <a:stCxn id="6" idx="4"/>
            <a:endCxn id="10" idx="0"/>
          </p:cNvCxnSpPr>
          <p:nvPr/>
        </p:nvCxnSpPr>
        <p:spPr bwMode="auto">
          <a:xfrm rot="16200000" flipH="1">
            <a:off x="3810000" y="3543300"/>
            <a:ext cx="533400" cy="1524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50"/>
          <p:cNvCxnSpPr>
            <a:cxnSpLocks noChangeShapeType="1"/>
            <a:stCxn id="10" idx="7"/>
            <a:endCxn id="9" idx="3"/>
          </p:cNvCxnSpPr>
          <p:nvPr/>
        </p:nvCxnSpPr>
        <p:spPr bwMode="auto">
          <a:xfrm rot="5400000" flipH="1" flipV="1">
            <a:off x="4662488" y="3214688"/>
            <a:ext cx="504825" cy="10382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53"/>
          <p:cNvCxnSpPr>
            <a:cxnSpLocks noChangeShapeType="1"/>
            <a:stCxn id="11" idx="5"/>
            <a:endCxn id="12" idx="1"/>
          </p:cNvCxnSpPr>
          <p:nvPr/>
        </p:nvCxnSpPr>
        <p:spPr bwMode="auto">
          <a:xfrm rot="16200000" flipH="1">
            <a:off x="2947988" y="4929188"/>
            <a:ext cx="733425" cy="428625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56"/>
          <p:cNvCxnSpPr>
            <a:cxnSpLocks noChangeShapeType="1"/>
            <a:stCxn id="10" idx="3"/>
            <a:endCxn id="12" idx="0"/>
          </p:cNvCxnSpPr>
          <p:nvPr/>
        </p:nvCxnSpPr>
        <p:spPr bwMode="auto">
          <a:xfrm rot="5400000">
            <a:off x="3371851" y="4871617"/>
            <a:ext cx="938633" cy="138533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59"/>
          <p:cNvCxnSpPr>
            <a:cxnSpLocks noChangeShapeType="1"/>
            <a:stCxn id="12" idx="7"/>
            <a:endCxn id="10" idx="4"/>
          </p:cNvCxnSpPr>
          <p:nvPr/>
        </p:nvCxnSpPr>
        <p:spPr bwMode="auto">
          <a:xfrm rot="5400000" flipH="1" flipV="1">
            <a:off x="3614737" y="4972051"/>
            <a:ext cx="938213" cy="138112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62"/>
          <p:cNvCxnSpPr>
            <a:cxnSpLocks noChangeShapeType="1"/>
            <a:stCxn id="10" idx="6"/>
            <a:endCxn id="13" idx="2"/>
          </p:cNvCxnSpPr>
          <p:nvPr/>
        </p:nvCxnSpPr>
        <p:spPr bwMode="auto">
          <a:xfrm>
            <a:off x="4495800" y="4229100"/>
            <a:ext cx="1295400" cy="457200"/>
          </a:xfrm>
          <a:prstGeom prst="straightConnector1">
            <a:avLst/>
          </a:prstGeom>
          <a:ln w="15875"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771705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From Intuition to Algorithm</a:t>
            </a:r>
          </a:p>
        </p:txBody>
      </p:sp>
      <p:sp>
        <p:nvSpPr>
          <p:cNvPr id="9113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Data representation:</a:t>
            </a:r>
          </a:p>
          <a:p>
            <a:pPr lvl="1"/>
            <a:r>
              <a:rPr lang="en-GB" dirty="0" smtClean="0"/>
              <a:t>Key: node </a:t>
            </a:r>
            <a:r>
              <a:rPr lang="en-GB" i="1" dirty="0" smtClean="0"/>
              <a:t>n</a:t>
            </a:r>
          </a:p>
          <a:p>
            <a:pPr lvl="1"/>
            <a:r>
              <a:rPr lang="en-GB" dirty="0" smtClean="0"/>
              <a:t>Value: </a:t>
            </a:r>
            <a:r>
              <a:rPr lang="en-GB" i="1" dirty="0" smtClean="0"/>
              <a:t>d</a:t>
            </a:r>
            <a:r>
              <a:rPr lang="en-GB" dirty="0" smtClean="0"/>
              <a:t> (distance from start), adjacency list (nodes reachable from </a:t>
            </a:r>
            <a:r>
              <a:rPr lang="en-GB" i="1" dirty="0" smtClean="0"/>
              <a:t>n</a:t>
            </a:r>
            <a:r>
              <a:rPr lang="en-GB" dirty="0" smtClean="0"/>
              <a:t>)</a:t>
            </a:r>
          </a:p>
          <a:p>
            <a:pPr lvl="1"/>
            <a:r>
              <a:rPr lang="en-GB" dirty="0" smtClean="0">
                <a:sym typeface="Symbol"/>
              </a:rPr>
              <a:t>Initialization: for all nodes except for start node, </a:t>
            </a:r>
            <a:r>
              <a:rPr lang="en-GB" i="1" dirty="0" smtClean="0"/>
              <a:t>d</a:t>
            </a:r>
            <a:r>
              <a:rPr lang="en-GB" dirty="0" smtClean="0"/>
              <a:t> = </a:t>
            </a:r>
            <a:r>
              <a:rPr lang="en-GB" dirty="0" smtClean="0">
                <a:sym typeface="Symbol"/>
              </a:rPr>
              <a:t></a:t>
            </a:r>
            <a:endParaRPr lang="en-GB" dirty="0" smtClean="0"/>
          </a:p>
          <a:p>
            <a:r>
              <a:rPr lang="en-GB" dirty="0" smtClean="0">
                <a:sym typeface="Symbol" pitchFamily="18" charset="2"/>
              </a:rPr>
              <a:t>Mapper:</a:t>
            </a:r>
          </a:p>
          <a:p>
            <a:pPr lvl="1"/>
            <a:r>
              <a:rPr lang="en-GB" dirty="0" smtClean="0">
                <a:sym typeface="Symbol" pitchFamily="18" charset="2"/>
              </a:rPr>
              <a:t></a:t>
            </a:r>
            <a:r>
              <a:rPr lang="en-GB" i="1" dirty="0" smtClean="0"/>
              <a:t>m</a:t>
            </a:r>
            <a:r>
              <a:rPr lang="en-GB" dirty="0" smtClean="0"/>
              <a:t> </a:t>
            </a:r>
            <a:r>
              <a:rPr lang="en-GB" dirty="0" smtClean="0">
                <a:sym typeface="Symbol" pitchFamily="18" charset="2"/>
              </a:rPr>
              <a:t></a:t>
            </a:r>
            <a:r>
              <a:rPr lang="en-GB" dirty="0" smtClean="0"/>
              <a:t> adjacency list: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+ 1)</a:t>
            </a:r>
          </a:p>
          <a:p>
            <a:r>
              <a:rPr lang="en-GB" dirty="0" smtClean="0"/>
              <a:t>Sort/Shuffle</a:t>
            </a:r>
          </a:p>
          <a:p>
            <a:pPr lvl="1"/>
            <a:r>
              <a:rPr lang="en-GB" dirty="0" smtClean="0"/>
              <a:t>Groups distances by reachable nodes</a:t>
            </a:r>
          </a:p>
          <a:p>
            <a:r>
              <a:rPr lang="en-GB" dirty="0" smtClean="0"/>
              <a:t>Reducer:</a:t>
            </a:r>
          </a:p>
          <a:p>
            <a:pPr lvl="1"/>
            <a:r>
              <a:rPr lang="en-GB" dirty="0" smtClean="0"/>
              <a:t>Selects minimum distance path for each reachable node</a:t>
            </a:r>
          </a:p>
          <a:p>
            <a:pPr lvl="1"/>
            <a:r>
              <a:rPr lang="en-GB" dirty="0" smtClean="0"/>
              <a:t>Additional bookkeeping needed to keep track of actual path</a:t>
            </a:r>
          </a:p>
        </p:txBody>
      </p:sp>
    </p:spTree>
    <p:extLst>
      <p:ext uri="{BB962C8B-B14F-4D97-AF65-F5344CB8AC3E}">
        <p14:creationId xmlns:p14="http://schemas.microsoft.com/office/powerpoint/2010/main" val="300108782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139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Multiple Iterations Needed</a:t>
            </a:r>
          </a:p>
        </p:txBody>
      </p:sp>
      <p:sp>
        <p:nvSpPr>
          <p:cNvPr id="92163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Each MapReduce iteration advances the “frontier” by one hop</a:t>
            </a:r>
          </a:p>
          <a:p>
            <a:pPr lvl="1"/>
            <a:r>
              <a:rPr lang="en-GB" dirty="0" smtClean="0"/>
              <a:t>Subsequent iterations include more and more reachable nodes as frontier expands</a:t>
            </a:r>
          </a:p>
          <a:p>
            <a:pPr lvl="1"/>
            <a:r>
              <a:rPr lang="en-GB" dirty="0" smtClean="0"/>
              <a:t>Multiple iterations are needed to explore entire graph</a:t>
            </a:r>
          </a:p>
          <a:p>
            <a:r>
              <a:rPr lang="en-GB" dirty="0" smtClean="0"/>
              <a:t>Preserving graph structure:</a:t>
            </a:r>
          </a:p>
          <a:p>
            <a:pPr lvl="1"/>
            <a:r>
              <a:rPr lang="en-GB" dirty="0" smtClean="0"/>
              <a:t>Problem: Where did the adjacency list go?</a:t>
            </a:r>
          </a:p>
          <a:p>
            <a:pPr lvl="1"/>
            <a:r>
              <a:rPr lang="en-GB" dirty="0" smtClean="0"/>
              <a:t>Solution: mapper emits (</a:t>
            </a:r>
            <a:r>
              <a:rPr lang="en-GB" i="1" dirty="0" smtClean="0"/>
              <a:t>n</a:t>
            </a:r>
            <a:r>
              <a:rPr lang="en-GB" dirty="0" smtClean="0"/>
              <a:t>, adjacency list) as well</a:t>
            </a:r>
          </a:p>
        </p:txBody>
      </p:sp>
    </p:spTree>
    <p:extLst>
      <p:ext uri="{BB962C8B-B14F-4D97-AF65-F5344CB8AC3E}">
        <p14:creationId xmlns:p14="http://schemas.microsoft.com/office/powerpoint/2010/main" val="26281809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6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Pseudo-Code</a:t>
            </a:r>
            <a:endParaRPr lang="en-US" dirty="0"/>
          </a:p>
        </p:txBody>
      </p:sp>
      <p:pic>
        <p:nvPicPr>
          <p:cNvPr id="4" name="Content Placeholder 3" descr="graphs-bfs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43000" y="1628775"/>
            <a:ext cx="6934200" cy="3981450"/>
          </a:xfrm>
        </p:spPr>
      </p:pic>
    </p:spTree>
    <p:extLst>
      <p:ext uri="{BB962C8B-B14F-4D97-AF65-F5344CB8AC3E}">
        <p14:creationId xmlns:p14="http://schemas.microsoft.com/office/powerpoint/2010/main" val="42615252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(equal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r>
              <a:rPr lang="en-US" dirty="0" smtClean="0"/>
              <a:t>Now answer the question...</a:t>
            </a:r>
          </a:p>
          <a:p>
            <a:pPr lvl="1"/>
            <a:r>
              <a:rPr lang="en-US" dirty="0" smtClean="0"/>
              <a:t>Six degrees of separation?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039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Comparison to Dijkstra</a:t>
            </a:r>
          </a:p>
        </p:txBody>
      </p:sp>
      <p:sp>
        <p:nvSpPr>
          <p:cNvPr id="96259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err="1" smtClean="0"/>
              <a:t>Dijkstra’s</a:t>
            </a:r>
            <a:r>
              <a:rPr lang="en-GB" dirty="0" smtClean="0"/>
              <a:t> algorithm is more efficient </a:t>
            </a:r>
          </a:p>
          <a:p>
            <a:pPr lvl="1"/>
            <a:r>
              <a:rPr lang="en-GB" dirty="0" smtClean="0"/>
              <a:t>At each step, only pursues edges from minimum-cost path inside frontier</a:t>
            </a:r>
          </a:p>
          <a:p>
            <a:r>
              <a:rPr lang="en-GB" dirty="0" smtClean="0"/>
              <a:t>MapReduce explores all paths in parallel</a:t>
            </a:r>
          </a:p>
          <a:p>
            <a:pPr lvl="1"/>
            <a:r>
              <a:rPr lang="en-GB" dirty="0" smtClean="0"/>
              <a:t>Lots of “waste”</a:t>
            </a:r>
          </a:p>
          <a:p>
            <a:pPr lvl="1"/>
            <a:r>
              <a:rPr lang="en-GB" dirty="0" smtClean="0"/>
              <a:t>Useful work is only done at the “frontier”</a:t>
            </a:r>
          </a:p>
          <a:p>
            <a:r>
              <a:rPr lang="en-GB" dirty="0" smtClean="0"/>
              <a:t>Why can’t we do better using MapReduce?</a:t>
            </a:r>
          </a:p>
        </p:txBody>
      </p:sp>
    </p:spTree>
    <p:extLst>
      <p:ext uri="{BB962C8B-B14F-4D97-AF65-F5344CB8AC3E}">
        <p14:creationId xmlns:p14="http://schemas.microsoft.com/office/powerpoint/2010/main" val="267095670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259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Single Source: Weighted Edges</a:t>
            </a:r>
          </a:p>
        </p:txBody>
      </p:sp>
      <p:sp>
        <p:nvSpPr>
          <p:cNvPr id="9523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Now add positive weights to the edges</a:t>
            </a:r>
          </a:p>
          <a:p>
            <a:pPr lvl="1"/>
            <a:r>
              <a:rPr lang="en-GB" dirty="0" smtClean="0"/>
              <a:t>Why can’t edge weights be negative?</a:t>
            </a:r>
          </a:p>
          <a:p>
            <a:r>
              <a:rPr lang="en-GB" dirty="0" smtClean="0"/>
              <a:t>Simple change: add weight </a:t>
            </a:r>
            <a:r>
              <a:rPr lang="en-GB" i="1" dirty="0" smtClean="0"/>
              <a:t>w</a:t>
            </a:r>
            <a:r>
              <a:rPr lang="en-GB" dirty="0" smtClean="0"/>
              <a:t> for each edge in adjacency list</a:t>
            </a:r>
          </a:p>
          <a:p>
            <a:pPr lvl="1"/>
            <a:r>
              <a:rPr lang="en-GB" dirty="0" smtClean="0"/>
              <a:t>In mapper, emit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 </a:t>
            </a:r>
            <a:r>
              <a:rPr lang="en-GB" dirty="0" smtClean="0"/>
              <a:t>+ </a:t>
            </a:r>
            <a:r>
              <a:rPr lang="en-GB" i="1" dirty="0" err="1" smtClean="0"/>
              <a:t>w</a:t>
            </a:r>
            <a:r>
              <a:rPr lang="en-GB" i="1" baseline="-25000" dirty="0" err="1" smtClean="0"/>
              <a:t>p</a:t>
            </a:r>
            <a:r>
              <a:rPr lang="en-GB" dirty="0" smtClean="0"/>
              <a:t>) instead of (</a:t>
            </a:r>
            <a:r>
              <a:rPr lang="en-GB" i="1" dirty="0" smtClean="0"/>
              <a:t>m</a:t>
            </a:r>
            <a:r>
              <a:rPr lang="en-GB" dirty="0" smtClean="0"/>
              <a:t>, </a:t>
            </a:r>
            <a:r>
              <a:rPr lang="en-GB" i="1" dirty="0" smtClean="0"/>
              <a:t>d</a:t>
            </a:r>
            <a:r>
              <a:rPr lang="en-GB" dirty="0" smtClean="0"/>
              <a:t> + 1) for each node </a:t>
            </a:r>
            <a:r>
              <a:rPr lang="en-GB" i="1" dirty="0" smtClean="0"/>
              <a:t>m</a:t>
            </a:r>
          </a:p>
          <a:p>
            <a:r>
              <a:rPr lang="en-GB" dirty="0" smtClean="0"/>
              <a:t>That’s it?</a:t>
            </a:r>
          </a:p>
        </p:txBody>
      </p:sp>
    </p:spTree>
    <p:extLst>
      <p:ext uri="{BB962C8B-B14F-4D97-AF65-F5344CB8AC3E}">
        <p14:creationId xmlns:p14="http://schemas.microsoft.com/office/powerpoint/2010/main" val="5119653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23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What’s a graph?</a:t>
            </a:r>
          </a:p>
        </p:txBody>
      </p:sp>
      <p:sp>
        <p:nvSpPr>
          <p:cNvPr id="7373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G = (V,E), where</a:t>
            </a:r>
          </a:p>
          <a:p>
            <a:pPr lvl="1"/>
            <a:r>
              <a:rPr lang="en-GB" dirty="0" smtClean="0"/>
              <a:t>V represents the set of vertices (nodes)</a:t>
            </a:r>
          </a:p>
          <a:p>
            <a:pPr lvl="1"/>
            <a:r>
              <a:rPr lang="en-GB" dirty="0" smtClean="0"/>
              <a:t>E represents the set of edges (links)</a:t>
            </a:r>
          </a:p>
          <a:p>
            <a:pPr lvl="1"/>
            <a:r>
              <a:rPr lang="en-GB" dirty="0" smtClean="0"/>
              <a:t>Both vertices and edges may contain additional information</a:t>
            </a:r>
          </a:p>
          <a:p>
            <a:r>
              <a:rPr lang="en-GB" dirty="0" smtClean="0"/>
              <a:t>Different types of graphs:</a:t>
            </a:r>
          </a:p>
          <a:p>
            <a:pPr lvl="1"/>
            <a:r>
              <a:rPr lang="en-GB" dirty="0" smtClean="0"/>
              <a:t>Directed vs. undirected edges</a:t>
            </a:r>
          </a:p>
          <a:p>
            <a:pPr lvl="1"/>
            <a:r>
              <a:rPr lang="en-GB" dirty="0" smtClean="0"/>
              <a:t>Presence or absence of cycles</a:t>
            </a:r>
          </a:p>
          <a:p>
            <a:r>
              <a:rPr lang="en-US" dirty="0" smtClean="0"/>
              <a:t>Graphs are everywhere:</a:t>
            </a:r>
          </a:p>
          <a:p>
            <a:pPr lvl="1"/>
            <a:r>
              <a:rPr lang="en-US" dirty="0" smtClean="0"/>
              <a:t>Hyperlink structure of the web</a:t>
            </a:r>
          </a:p>
          <a:p>
            <a:pPr lvl="1"/>
            <a:r>
              <a:rPr lang="en-US" dirty="0" smtClean="0"/>
              <a:t>Physical structure of computers on the Internet</a:t>
            </a:r>
          </a:p>
          <a:p>
            <a:pPr lvl="1"/>
            <a:r>
              <a:rPr lang="en-US" dirty="0" smtClean="0"/>
              <a:t>Interstate highway system</a:t>
            </a:r>
          </a:p>
          <a:p>
            <a:pPr lvl="1"/>
            <a:r>
              <a:rPr lang="en-US" dirty="0" smtClean="0"/>
              <a:t>Social networks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415288669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Convince yourself: when a node is first “discovered”, we’ve found the shortest path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 rot="20517061">
            <a:off x="3871943" y="2531797"/>
            <a:ext cx="16599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  <a:latin typeface="Gill Sans"/>
                <a:cs typeface="Gill Sans"/>
              </a:rPr>
              <a:t>Not true!</a:t>
            </a:r>
            <a:endParaRPr lang="en-US" sz="2400" dirty="0">
              <a:solidFill>
                <a:srgbClr val="FF0000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7985698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Additional Complexities</a:t>
            </a:r>
            <a:endParaRPr lang="en-US" dirty="0"/>
          </a:p>
        </p:txBody>
      </p:sp>
      <p:sp>
        <p:nvSpPr>
          <p:cNvPr id="45" name="Arc 44"/>
          <p:cNvSpPr/>
          <p:nvPr/>
        </p:nvSpPr>
        <p:spPr>
          <a:xfrm rot="1144159">
            <a:off x="-281879" y="2689921"/>
            <a:ext cx="2971800" cy="2971800"/>
          </a:xfrm>
          <a:prstGeom prst="arc">
            <a:avLst/>
          </a:prstGeom>
          <a:noFill/>
          <a:ln w="25400" cap="flat" cmpd="sng" algn="ctr">
            <a:solidFill>
              <a:sysClr val="windowText" lastClr="000000"/>
            </a:solidFill>
            <a:prstDash val="lgDash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46" name="Straight Arrow Connector 77"/>
          <p:cNvCxnSpPr>
            <a:cxnSpLocks noChangeShapeType="1"/>
            <a:endCxn id="53" idx="2"/>
          </p:cNvCxnSpPr>
          <p:nvPr/>
        </p:nvCxnSpPr>
        <p:spPr bwMode="auto">
          <a:xfrm>
            <a:off x="1066800" y="3886200"/>
            <a:ext cx="990600" cy="120521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7" name="Straight Arrow Connector 77"/>
          <p:cNvCxnSpPr>
            <a:cxnSpLocks noChangeShapeType="1"/>
          </p:cNvCxnSpPr>
          <p:nvPr/>
        </p:nvCxnSpPr>
        <p:spPr bwMode="auto">
          <a:xfrm flipV="1">
            <a:off x="2362200" y="3962400"/>
            <a:ext cx="914400" cy="76200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8" name="Straight Arrow Connector 77"/>
          <p:cNvCxnSpPr>
            <a:cxnSpLocks noChangeShapeType="1"/>
            <a:endCxn id="52" idx="5"/>
          </p:cNvCxnSpPr>
          <p:nvPr/>
        </p:nvCxnSpPr>
        <p:spPr bwMode="auto">
          <a:xfrm rot="10800000">
            <a:off x="2609382" y="3447582"/>
            <a:ext cx="743418" cy="362418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prstDash val="dash"/>
            <a:round/>
            <a:headEnd/>
            <a:tailEnd type="arrow" w="med" len="med"/>
          </a:ln>
        </p:spPr>
      </p:cxnSp>
      <p:cxnSp>
        <p:nvCxnSpPr>
          <p:cNvPr id="49" name="Straight Arrow Connector 77"/>
          <p:cNvCxnSpPr>
            <a:cxnSpLocks noChangeShapeType="1"/>
          </p:cNvCxnSpPr>
          <p:nvPr/>
        </p:nvCxnSpPr>
        <p:spPr bwMode="auto">
          <a:xfrm rot="5400000" flipH="1" flipV="1">
            <a:off x="2171701" y="3619502"/>
            <a:ext cx="380998" cy="152399"/>
          </a:xfrm>
          <a:prstGeom prst="straightConnector1">
            <a:avLst/>
          </a:prstGeom>
          <a:noFill/>
          <a:ln w="9525" algn="ctr">
            <a:solidFill>
              <a:sysClr val="windowText" lastClr="000000"/>
            </a:solidFill>
            <a:round/>
            <a:headEnd/>
            <a:tailEnd type="arrow" w="med" len="med"/>
          </a:ln>
        </p:spPr>
      </p:cxnSp>
      <p:sp>
        <p:nvSpPr>
          <p:cNvPr id="50" name="Oval 49"/>
          <p:cNvSpPr/>
          <p:nvPr/>
        </p:nvSpPr>
        <p:spPr bwMode="auto">
          <a:xfrm>
            <a:off x="838200" y="36576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25400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85800" y="3914001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2" name="Oval 51"/>
          <p:cNvSpPr/>
          <p:nvPr/>
        </p:nvSpPr>
        <p:spPr bwMode="auto">
          <a:xfrm>
            <a:off x="2273559" y="31117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3" name="Oval 52"/>
          <p:cNvSpPr/>
          <p:nvPr/>
        </p:nvSpPr>
        <p:spPr bwMode="auto">
          <a:xfrm>
            <a:off x="2057400" y="3810000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4" name="Oval 53"/>
          <p:cNvSpPr/>
          <p:nvPr/>
        </p:nvSpPr>
        <p:spPr bwMode="auto">
          <a:xfrm>
            <a:off x="3276600" y="3721359"/>
            <a:ext cx="393441" cy="393441"/>
          </a:xfrm>
          <a:prstGeom prst="ellipse">
            <a:avLst/>
          </a:prstGeom>
          <a:gradFill rotWithShape="1">
            <a:gsLst>
              <a:gs pos="0">
                <a:sysClr val="windowText" lastClr="000000">
                  <a:tint val="50000"/>
                  <a:satMod val="300000"/>
                </a:sysClr>
              </a:gs>
              <a:gs pos="35000">
                <a:sysClr val="windowText" lastClr="000000">
                  <a:tint val="37000"/>
                  <a:satMod val="300000"/>
                </a:sysClr>
              </a:gs>
              <a:gs pos="100000">
                <a:sysClr val="windowText" lastClr="000000">
                  <a:tint val="15000"/>
                  <a:satMod val="350000"/>
                </a:sysClr>
              </a:gs>
            </a:gsLst>
            <a:lin ang="16200000" scaled="1"/>
          </a:gradFill>
          <a:ln w="9525" cap="flat" cmpd="sng" algn="ctr">
            <a:solidFill>
              <a:sysClr val="windowText" lastClr="000000">
                <a:shade val="95000"/>
                <a:satMod val="105000"/>
              </a:sys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none" lIns="0" tIns="0" rIns="0" bIns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168774" y="4191000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p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3454556" y="4066401"/>
            <a:ext cx="2792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q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042022" y="3228201"/>
            <a:ext cx="2439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1981200" y="2694801"/>
            <a:ext cx="12602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search frontier</a:t>
            </a:r>
            <a:endParaRPr lang="en-US" sz="12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1" name="Group 130"/>
          <p:cNvGrpSpPr/>
          <p:nvPr/>
        </p:nvGrpSpPr>
        <p:grpSpPr>
          <a:xfrm>
            <a:off x="4997048" y="2514600"/>
            <a:ext cx="3537352" cy="2423040"/>
            <a:chOff x="4997048" y="2514600"/>
            <a:chExt cx="3537352" cy="2423040"/>
          </a:xfrm>
        </p:grpSpPr>
        <p:cxnSp>
          <p:nvCxnSpPr>
            <p:cNvPr id="95" name="Straight Arrow Connector 77"/>
            <p:cNvCxnSpPr>
              <a:cxnSpLocks noChangeShapeType="1"/>
            </p:cNvCxnSpPr>
            <p:nvPr/>
          </p:nvCxnSpPr>
          <p:spPr bwMode="auto">
            <a:xfrm>
              <a:off x="6858000" y="2755641"/>
              <a:ext cx="533400" cy="762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6" name="Straight Arrow Connector 77"/>
            <p:cNvCxnSpPr>
              <a:cxnSpLocks noChangeShapeType="1"/>
            </p:cNvCxnSpPr>
            <p:nvPr/>
          </p:nvCxnSpPr>
          <p:spPr bwMode="auto">
            <a:xfrm>
              <a:off x="7696200" y="2908041"/>
              <a:ext cx="457200" cy="2286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7" name="Straight Arrow Connector 77"/>
            <p:cNvCxnSpPr>
              <a:cxnSpLocks noChangeShapeType="1"/>
            </p:cNvCxnSpPr>
            <p:nvPr/>
          </p:nvCxnSpPr>
          <p:spPr bwMode="auto">
            <a:xfrm rot="5400000" flipH="1" flipV="1">
              <a:off x="6248400" y="2831841"/>
              <a:ext cx="304800" cy="3048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8" name="Straight Arrow Connector 77"/>
            <p:cNvCxnSpPr>
              <a:cxnSpLocks noChangeShapeType="1"/>
            </p:cNvCxnSpPr>
            <p:nvPr/>
          </p:nvCxnSpPr>
          <p:spPr bwMode="auto">
            <a:xfrm rot="10800000">
              <a:off x="6337042" y="3320921"/>
              <a:ext cx="444758" cy="272921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99" name="Straight Arrow Connector 77"/>
            <p:cNvCxnSpPr>
              <a:cxnSpLocks noChangeShapeType="1"/>
            </p:cNvCxnSpPr>
            <p:nvPr/>
          </p:nvCxnSpPr>
          <p:spPr bwMode="auto">
            <a:xfrm rot="16200000" flipV="1">
              <a:off x="6920902" y="3885344"/>
              <a:ext cx="426177" cy="210018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00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6705600" y="4432041"/>
              <a:ext cx="457200" cy="139959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1" name="Oval 100"/>
            <p:cNvSpPr/>
            <p:nvPr/>
          </p:nvSpPr>
          <p:spPr bwMode="auto">
            <a:xfrm>
              <a:off x="5257800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25400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02" name="Straight Arrow Connector 77"/>
            <p:cNvCxnSpPr>
              <a:cxnSpLocks noChangeShapeType="1"/>
            </p:cNvCxnSpPr>
            <p:nvPr/>
          </p:nvCxnSpPr>
          <p:spPr bwMode="auto">
            <a:xfrm rot="16200000" flipH="1">
              <a:off x="5486400" y="38986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03" name="TextBox 102"/>
            <p:cNvSpPr txBox="1">
              <a:spLocks noChangeArrowheads="1"/>
            </p:cNvSpPr>
            <p:nvPr/>
          </p:nvSpPr>
          <p:spPr bwMode="auto">
            <a:xfrm>
              <a:off x="5562600" y="3212841"/>
              <a:ext cx="341760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10</a:t>
              </a:r>
            </a:p>
          </p:txBody>
        </p:sp>
        <p:sp>
          <p:nvSpPr>
            <p:cNvPr id="104" name="TextBox 103"/>
            <p:cNvSpPr txBox="1"/>
            <p:nvPr/>
          </p:nvSpPr>
          <p:spPr>
            <a:xfrm>
              <a:off x="4997048" y="36216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 bwMode="auto">
            <a:xfrm>
              <a:off x="5638800" y="41148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6" name="Oval 105"/>
            <p:cNvSpPr/>
            <p:nvPr/>
          </p:nvSpPr>
          <p:spPr bwMode="auto">
            <a:xfrm>
              <a:off x="5943600" y="3048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7" name="Oval 106"/>
            <p:cNvSpPr/>
            <p:nvPr/>
          </p:nvSpPr>
          <p:spPr bwMode="auto">
            <a:xfrm>
              <a:off x="6324600" y="4419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8" name="Oval 107"/>
            <p:cNvSpPr/>
            <p:nvPr/>
          </p:nvSpPr>
          <p:spPr bwMode="auto">
            <a:xfrm>
              <a:off x="7150359" y="41272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09" name="Oval 108"/>
            <p:cNvSpPr/>
            <p:nvPr/>
          </p:nvSpPr>
          <p:spPr bwMode="auto">
            <a:xfrm>
              <a:off x="6693159" y="34290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0" name="Oval 109"/>
            <p:cNvSpPr/>
            <p:nvPr/>
          </p:nvSpPr>
          <p:spPr bwMode="auto">
            <a:xfrm>
              <a:off x="6540759" y="2514600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1" name="Oval 110"/>
            <p:cNvSpPr/>
            <p:nvPr/>
          </p:nvSpPr>
          <p:spPr bwMode="auto">
            <a:xfrm>
              <a:off x="7378959" y="2679441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 bwMode="auto">
            <a:xfrm>
              <a:off x="8140959" y="3039105"/>
              <a:ext cx="393441" cy="393441"/>
            </a:xfrm>
            <a:prstGeom prst="ellipse">
              <a:avLst/>
            </a:prstGeom>
            <a:gradFill rotWithShape="1">
              <a:gsLst>
                <a:gs pos="0">
                  <a:sysClr val="windowText" lastClr="000000">
                    <a:tint val="50000"/>
                    <a:satMod val="300000"/>
                  </a:sysClr>
                </a:gs>
                <a:gs pos="35000">
                  <a:sysClr val="windowText" lastClr="000000">
                    <a:tint val="37000"/>
                    <a:satMod val="300000"/>
                  </a:sysClr>
                </a:gs>
                <a:gs pos="100000">
                  <a:sysClr val="windowText" lastClr="000000">
                    <a:tint val="15000"/>
                    <a:satMod val="350000"/>
                  </a:sysClr>
                </a:gs>
              </a:gsLst>
              <a:lin ang="16200000" scaled="1"/>
            </a:gradFill>
            <a:ln w="9525" cap="flat" cmpd="sng" algn="ctr">
              <a:solidFill>
                <a:sysClr val="windowText" lastClr="000000">
                  <a:shade val="95000"/>
                  <a:satMod val="105000"/>
                </a:sysClr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lIns="0" tIns="0" rIns="0" bIns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endParaRPr>
            </a:p>
          </p:txBody>
        </p:sp>
        <p:cxnSp>
          <p:nvCxnSpPr>
            <p:cNvPr id="113" name="Straight Arrow Connector 77"/>
            <p:cNvCxnSpPr>
              <a:cxnSpLocks noChangeShapeType="1"/>
            </p:cNvCxnSpPr>
            <p:nvPr/>
          </p:nvCxnSpPr>
          <p:spPr bwMode="auto">
            <a:xfrm flipV="1">
              <a:off x="5638800" y="3365241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cxnSp>
          <p:nvCxnSpPr>
            <p:cNvPr id="114" name="Straight Arrow Connector 77"/>
            <p:cNvCxnSpPr>
              <a:cxnSpLocks noChangeShapeType="1"/>
            </p:cNvCxnSpPr>
            <p:nvPr/>
          </p:nvCxnSpPr>
          <p:spPr bwMode="auto">
            <a:xfrm>
              <a:off x="6019800" y="4419600"/>
              <a:ext cx="304800" cy="152400"/>
            </a:xfrm>
            <a:prstGeom prst="straightConnector1">
              <a:avLst/>
            </a:prstGeom>
            <a:noFill/>
            <a:ln w="9525" algn="ctr">
              <a:solidFill>
                <a:sysClr val="windowText" lastClr="000000"/>
              </a:solidFill>
              <a:round/>
              <a:headEnd/>
              <a:tailEnd type="arrow" w="med" len="med"/>
            </a:ln>
          </p:spPr>
        </p:cxnSp>
        <p:sp>
          <p:nvSpPr>
            <p:cNvPr id="115" name="TextBox 114"/>
            <p:cNvSpPr txBox="1"/>
            <p:nvPr/>
          </p:nvSpPr>
          <p:spPr>
            <a:xfrm>
              <a:off x="5638800" y="44598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6" name="TextBox 115"/>
            <p:cNvSpPr txBox="1"/>
            <p:nvPr/>
          </p:nvSpPr>
          <p:spPr>
            <a:xfrm>
              <a:off x="6597248" y="46606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7511648" y="42034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8" name="TextBox 117"/>
            <p:cNvSpPr txBox="1"/>
            <p:nvPr/>
          </p:nvSpPr>
          <p:spPr>
            <a:xfrm>
              <a:off x="7054448" y="34692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5791200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6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6749648" y="2831841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7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1" name="TextBox 120"/>
            <p:cNvSpPr txBox="1"/>
            <p:nvPr/>
          </p:nvSpPr>
          <p:spPr>
            <a:xfrm>
              <a:off x="7543800" y="3012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8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2" name="TextBox 121"/>
            <p:cNvSpPr txBox="1"/>
            <p:nvPr/>
          </p:nvSpPr>
          <p:spPr>
            <a:xfrm>
              <a:off x="8153400" y="3393042"/>
              <a:ext cx="3369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9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3" name="TextBox 122"/>
            <p:cNvSpPr txBox="1">
              <a:spLocks noChangeArrowheads="1"/>
            </p:cNvSpPr>
            <p:nvPr/>
          </p:nvSpPr>
          <p:spPr bwMode="auto">
            <a:xfrm>
              <a:off x="5410200" y="38656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4" name="TextBox 123"/>
            <p:cNvSpPr txBox="1">
              <a:spLocks noChangeArrowheads="1"/>
            </p:cNvSpPr>
            <p:nvPr/>
          </p:nvSpPr>
          <p:spPr bwMode="auto">
            <a:xfrm>
              <a:off x="5985186" y="44320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5" name="TextBox 124"/>
            <p:cNvSpPr txBox="1">
              <a:spLocks noChangeArrowheads="1"/>
            </p:cNvSpPr>
            <p:nvPr/>
          </p:nvSpPr>
          <p:spPr bwMode="auto">
            <a:xfrm>
              <a:off x="6747186" y="4279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6" name="TextBox 125"/>
            <p:cNvSpPr txBox="1">
              <a:spLocks noChangeArrowheads="1"/>
            </p:cNvSpPr>
            <p:nvPr/>
          </p:nvSpPr>
          <p:spPr bwMode="auto">
            <a:xfrm>
              <a:off x="6934200" y="3898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7" name="TextBox 126"/>
            <p:cNvSpPr txBox="1">
              <a:spLocks noChangeArrowheads="1"/>
            </p:cNvSpPr>
            <p:nvPr/>
          </p:nvSpPr>
          <p:spPr bwMode="auto">
            <a:xfrm>
              <a:off x="6324600" y="34084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8" name="TextBox 127"/>
            <p:cNvSpPr txBox="1">
              <a:spLocks noChangeArrowheads="1"/>
            </p:cNvSpPr>
            <p:nvPr/>
          </p:nvSpPr>
          <p:spPr bwMode="auto">
            <a:xfrm>
              <a:off x="6213786" y="275564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29" name="TextBox 128"/>
            <p:cNvSpPr txBox="1">
              <a:spLocks noChangeArrowheads="1"/>
            </p:cNvSpPr>
            <p:nvPr/>
          </p:nvSpPr>
          <p:spPr bwMode="auto">
            <a:xfrm>
              <a:off x="7010400" y="25702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30" name="TextBox 129"/>
            <p:cNvSpPr txBox="1">
              <a:spLocks noChangeArrowheads="1"/>
            </p:cNvSpPr>
            <p:nvPr/>
          </p:nvSpPr>
          <p:spPr bwMode="auto">
            <a:xfrm>
              <a:off x="7848600" y="2798831"/>
              <a:ext cx="263214" cy="26161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sz="1100" b="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en-US" sz="1100" b="0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665335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Stopping Criterion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many iterations are needed in parallel BFS (positive edge weight case)?</a:t>
            </a:r>
          </a:p>
          <a:p>
            <a:r>
              <a:rPr lang="en-US" dirty="0" smtClean="0"/>
              <a:t>Practicalities of implementation in MapReduce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82494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Crowd_in_HK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60832" y="1"/>
            <a:ext cx="10314432" cy="6858000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743200" y="4305300"/>
            <a:ext cx="5943600" cy="1028700"/>
          </a:xfrm>
        </p:spPr>
        <p:txBody>
          <a:bodyPr/>
          <a:lstStyle/>
          <a:p>
            <a:r>
              <a:rPr lang="en-US" dirty="0" smtClean="0"/>
              <a:t>Application: Social Search</a:t>
            </a:r>
            <a:endParaRPr lang="en-US" dirty="0"/>
          </a:p>
        </p:txBody>
      </p:sp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(Crowd)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23941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Search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searching, how to rank friends named “John”?</a:t>
            </a:r>
          </a:p>
          <a:p>
            <a:pPr lvl="1"/>
            <a:r>
              <a:rPr lang="en-US" dirty="0" smtClean="0"/>
              <a:t>Assume undirected graphs</a:t>
            </a:r>
          </a:p>
          <a:p>
            <a:pPr lvl="1"/>
            <a:r>
              <a:rPr lang="en-US" dirty="0" smtClean="0"/>
              <a:t>Rank matches by distance to user</a:t>
            </a:r>
          </a:p>
          <a:p>
            <a:r>
              <a:rPr lang="en-US" dirty="0" smtClean="0"/>
              <a:t>Naïve implementations:</a:t>
            </a:r>
          </a:p>
          <a:p>
            <a:pPr lvl="1"/>
            <a:r>
              <a:rPr lang="en-US" dirty="0" err="1" smtClean="0"/>
              <a:t>Precompute</a:t>
            </a:r>
            <a:r>
              <a:rPr lang="en-US" dirty="0" smtClean="0"/>
              <a:t> all-pairs distances</a:t>
            </a:r>
          </a:p>
          <a:p>
            <a:pPr lvl="1"/>
            <a:r>
              <a:rPr lang="en-US" dirty="0" smtClean="0"/>
              <a:t>Compute distances at query time</a:t>
            </a:r>
          </a:p>
          <a:p>
            <a:r>
              <a:rPr lang="en-US" dirty="0" smtClean="0"/>
              <a:t>Can we do better?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2458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All-Pairs?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Floyd-</a:t>
            </a:r>
            <a:r>
              <a:rPr lang="en-US" dirty="0" err="1"/>
              <a:t>Warshall</a:t>
            </a:r>
            <a:r>
              <a:rPr lang="en-US" dirty="0"/>
              <a:t> </a:t>
            </a:r>
            <a:r>
              <a:rPr lang="en-US" dirty="0" smtClean="0"/>
              <a:t>Algorithm: difficult to MapReduce-</a:t>
            </a:r>
            <a:r>
              <a:rPr lang="en-US" dirty="0" err="1" smtClean="0"/>
              <a:t>ify</a:t>
            </a:r>
            <a:r>
              <a:rPr lang="en-US" dirty="0" smtClean="0"/>
              <a:t>…</a:t>
            </a:r>
          </a:p>
          <a:p>
            <a:r>
              <a:rPr lang="en-US" dirty="0" smtClean="0"/>
              <a:t>Multiple-source shortest paths in MapReduce: run multiple parallel BFS </a:t>
            </a:r>
            <a:r>
              <a:rPr lang="en-US" i="1" dirty="0" smtClean="0"/>
              <a:t>simultaneously</a:t>
            </a:r>
          </a:p>
          <a:p>
            <a:pPr lvl="1"/>
            <a:r>
              <a:rPr lang="en-US" dirty="0" smtClean="0"/>
              <a:t>Assume source nodes {</a:t>
            </a:r>
            <a:r>
              <a:rPr lang="en-US" i="1" dirty="0" smtClean="0"/>
              <a:t>s</a:t>
            </a:r>
            <a:r>
              <a:rPr lang="en-US" i="1" baseline="-25000" dirty="0" smtClean="0"/>
              <a:t>0</a:t>
            </a:r>
            <a:r>
              <a:rPr lang="en-US" dirty="0" smtClean="0"/>
              <a:t>, </a:t>
            </a:r>
            <a:r>
              <a:rPr lang="en-US" i="1" dirty="0" smtClean="0"/>
              <a:t>s</a:t>
            </a:r>
            <a:r>
              <a:rPr lang="en-US" i="1" baseline="-25000" dirty="0" smtClean="0"/>
              <a:t>1</a:t>
            </a:r>
            <a:r>
              <a:rPr lang="en-US" dirty="0" smtClean="0"/>
              <a:t>, … </a:t>
            </a:r>
            <a:r>
              <a:rPr lang="en-US" i="1" dirty="0" smtClean="0"/>
              <a:t>s</a:t>
            </a:r>
            <a:r>
              <a:rPr lang="en-US" i="1" baseline="-25000" dirty="0" smtClean="0"/>
              <a:t>n</a:t>
            </a:r>
            <a:r>
              <a:rPr lang="en-US" dirty="0" smtClean="0"/>
              <a:t>}</a:t>
            </a:r>
          </a:p>
          <a:p>
            <a:pPr lvl="1"/>
            <a:r>
              <a:rPr lang="en-US" dirty="0" smtClean="0"/>
              <a:t>Instead of emitting a single distance, emit an array of distances, with respect to each source</a:t>
            </a:r>
          </a:p>
          <a:p>
            <a:pPr lvl="1"/>
            <a:r>
              <a:rPr lang="en-US" dirty="0" smtClean="0"/>
              <a:t>Reducer selects minimum for each element in array</a:t>
            </a:r>
          </a:p>
          <a:p>
            <a:r>
              <a:rPr lang="en-US" dirty="0" smtClean="0"/>
              <a:t>Does this scale?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901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Landmark Approach (aka sketches)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 </a:t>
            </a:r>
            <a:r>
              <a:rPr lang="en-US" i="1" dirty="0" smtClean="0"/>
              <a:t>n</a:t>
            </a:r>
            <a:r>
              <a:rPr lang="en-US" dirty="0" smtClean="0"/>
              <a:t> seeds </a:t>
            </a:r>
            <a:r>
              <a:rPr lang="en-US" dirty="0" smtClean="0">
                <a:solidFill>
                  <a:srgbClr val="000000"/>
                </a:solidFill>
              </a:rPr>
              <a:t>{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0</a:t>
            </a:r>
            <a:r>
              <a:rPr lang="en-US" dirty="0">
                <a:solidFill>
                  <a:srgbClr val="000000"/>
                </a:solidFill>
              </a:rPr>
              <a:t>,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1</a:t>
            </a:r>
            <a:r>
              <a:rPr lang="en-US" dirty="0">
                <a:solidFill>
                  <a:srgbClr val="000000"/>
                </a:solidFill>
              </a:rPr>
              <a:t>, … </a:t>
            </a:r>
            <a:r>
              <a:rPr lang="en-US" i="1" dirty="0">
                <a:solidFill>
                  <a:srgbClr val="000000"/>
                </a:solidFill>
              </a:rPr>
              <a:t>s</a:t>
            </a:r>
            <a:r>
              <a:rPr lang="en-US" i="1" baseline="-25000" dirty="0">
                <a:solidFill>
                  <a:srgbClr val="000000"/>
                </a:solidFill>
              </a:rPr>
              <a:t>n</a:t>
            </a:r>
            <a:r>
              <a:rPr lang="en-US" dirty="0" smtClean="0">
                <a:solidFill>
                  <a:srgbClr val="000000"/>
                </a:solidFill>
              </a:rPr>
              <a:t>}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Compute distances from seeds to every node:</a:t>
            </a:r>
          </a:p>
          <a:p>
            <a:pPr lvl="1"/>
            <a:endParaRPr lang="en-US" dirty="0">
              <a:solidFill>
                <a:srgbClr val="000000"/>
              </a:solidFill>
            </a:endParaRPr>
          </a:p>
          <a:p>
            <a:pPr lvl="1"/>
            <a:endParaRPr lang="en-US" dirty="0" smtClean="0">
              <a:solidFill>
                <a:srgbClr val="000000"/>
              </a:solidFill>
            </a:endParaRPr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r>
              <a:rPr lang="en-US" dirty="0" smtClean="0"/>
              <a:t>What can we conclude about distances?</a:t>
            </a:r>
          </a:p>
          <a:p>
            <a:pPr lvl="1"/>
            <a:r>
              <a:rPr lang="en-US" dirty="0" smtClean="0"/>
              <a:t>Insight: landmarks bound the maximum path length</a:t>
            </a:r>
          </a:p>
          <a:p>
            <a:r>
              <a:rPr lang="en-US" dirty="0" smtClean="0"/>
              <a:t>Lots of details:</a:t>
            </a:r>
          </a:p>
          <a:p>
            <a:pPr lvl="1"/>
            <a:r>
              <a:rPr lang="en-US" dirty="0" smtClean="0"/>
              <a:t>How to more tightly bound distances</a:t>
            </a:r>
          </a:p>
          <a:p>
            <a:pPr lvl="1"/>
            <a:r>
              <a:rPr lang="en-US" dirty="0" smtClean="0"/>
              <a:t>How to select landmarks (random isn’t the best…)</a:t>
            </a:r>
          </a:p>
          <a:p>
            <a:r>
              <a:rPr lang="en-US" dirty="0" smtClean="0"/>
              <a:t>Use multi-source parallel BFS implementation in MapReduce!</a:t>
            </a: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71600" y="2133600"/>
            <a:ext cx="1469623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A	=	[2, 1,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B 	=	[1, 1, 2]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C	=	[4, 3, 1]</a:t>
            </a:r>
          </a:p>
          <a:p>
            <a:pPr>
              <a:tabLst>
                <a:tab pos="292100" algn="l"/>
                <a:tab pos="520700" algn="l"/>
              </a:tabLst>
            </a:pPr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D	=	[1, 2, 4]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122308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2006-01-14_Surface_waves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415636" y="-1"/>
            <a:ext cx="10016836" cy="6886575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2"/>
                </a:solidFill>
              </a:rPr>
              <a:t>Source: </a:t>
            </a:r>
            <a:r>
              <a:rPr lang="en-US" sz="1000" b="0" dirty="0" smtClean="0">
                <a:solidFill>
                  <a:schemeClr val="bg2"/>
                </a:solidFill>
              </a:rPr>
              <a:t>Wikipedia (Wave)</a:t>
            </a:r>
            <a:endParaRPr lang="en-US" sz="1000" b="0" dirty="0">
              <a:solidFill>
                <a:schemeClr val="bg2"/>
              </a:solidFill>
            </a:endParaRPr>
          </a:p>
        </p:txBody>
      </p:sp>
      <p:sp>
        <p:nvSpPr>
          <p:cNvPr id="6" name="Title 6"/>
          <p:cNvSpPr txBox="1">
            <a:spLocks/>
          </p:cNvSpPr>
          <p:nvPr/>
        </p:nvSpPr>
        <p:spPr>
          <a:xfrm>
            <a:off x="6667500" y="5334000"/>
            <a:ext cx="24384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&lt;pause/&gt;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581296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Generic recipe:</a:t>
            </a:r>
          </a:p>
          <a:p>
            <a:pPr lvl="1"/>
            <a:r>
              <a:rPr lang="en-GB" dirty="0" smtClean="0"/>
              <a:t>Represent graphs as adjacency lists</a:t>
            </a:r>
          </a:p>
          <a:p>
            <a:pPr lvl="1"/>
            <a:r>
              <a:rPr lang="en-GB" dirty="0" smtClean="0"/>
              <a:t>Perform local computations in mapper</a:t>
            </a:r>
          </a:p>
          <a:p>
            <a:pPr lvl="1"/>
            <a:r>
              <a:rPr lang="en-GB" dirty="0" smtClean="0"/>
              <a:t>Pass along partial results via </a:t>
            </a:r>
            <a:r>
              <a:rPr lang="en-GB" dirty="0" err="1" smtClean="0"/>
              <a:t>outlinks</a:t>
            </a:r>
            <a:r>
              <a:rPr lang="en-GB" dirty="0" smtClean="0"/>
              <a:t>, keyed by destination node</a:t>
            </a:r>
          </a:p>
          <a:p>
            <a:pPr lvl="1"/>
            <a:r>
              <a:rPr lang="en-GB" dirty="0" smtClean="0"/>
              <a:t>Perform aggregation in reducer on </a:t>
            </a:r>
            <a:r>
              <a:rPr lang="en-GB" dirty="0" err="1" smtClean="0"/>
              <a:t>inlinks</a:t>
            </a:r>
            <a:r>
              <a:rPr lang="en-GB" dirty="0" smtClean="0"/>
              <a:t> to a node</a:t>
            </a:r>
          </a:p>
          <a:p>
            <a:pPr lvl="1"/>
            <a:r>
              <a:rPr lang="en-GB" dirty="0" smtClean="0"/>
              <a:t>Iterate until convergence: controlled by external “driver”</a:t>
            </a:r>
          </a:p>
          <a:p>
            <a:pPr lvl="1"/>
            <a:r>
              <a:rPr lang="en-GB" dirty="0" smtClean="0"/>
              <a:t>Don’t forget to pass the graph structure between iterations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640106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Random Walks Over the Web</a:t>
            </a:r>
          </a:p>
        </p:txBody>
      </p:sp>
      <p:sp>
        <p:nvSpPr>
          <p:cNvPr id="98307" name="Rectangle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Random surfer model:</a:t>
            </a:r>
          </a:p>
          <a:p>
            <a:pPr lvl="1"/>
            <a:r>
              <a:rPr lang="en-GB" dirty="0" smtClean="0"/>
              <a:t>User starts at a random Web page</a:t>
            </a:r>
          </a:p>
          <a:p>
            <a:pPr lvl="1"/>
            <a:r>
              <a:rPr lang="en-GB" dirty="0" smtClean="0"/>
              <a:t>User randomly clicks on links, surfing from page to page</a:t>
            </a:r>
          </a:p>
          <a:p>
            <a:r>
              <a:rPr lang="en-GB" dirty="0" err="1" smtClean="0"/>
              <a:t>PageRank</a:t>
            </a:r>
            <a:endParaRPr lang="en-GB" dirty="0" smtClean="0"/>
          </a:p>
          <a:p>
            <a:pPr lvl="1"/>
            <a:r>
              <a:rPr lang="en-GB" dirty="0" smtClean="0"/>
              <a:t>Characterizes the amount of time spent on any given page</a:t>
            </a:r>
          </a:p>
          <a:p>
            <a:pPr lvl="1"/>
            <a:r>
              <a:rPr lang="en-GB" dirty="0" smtClean="0"/>
              <a:t>Mathematically, a probability distribution over pages</a:t>
            </a:r>
          </a:p>
          <a:p>
            <a:r>
              <a:rPr lang="en-GB" dirty="0" err="1" smtClean="0"/>
              <a:t>PageRank</a:t>
            </a:r>
            <a:r>
              <a:rPr lang="en-GB" dirty="0" smtClean="0"/>
              <a:t> captures notions of page importance</a:t>
            </a:r>
          </a:p>
          <a:p>
            <a:pPr lvl="1"/>
            <a:r>
              <a:rPr lang="en-GB" dirty="0" smtClean="0"/>
              <a:t>Correspondence to human intuition?</a:t>
            </a:r>
          </a:p>
          <a:p>
            <a:pPr lvl="1"/>
            <a:r>
              <a:rPr lang="en-GB" dirty="0" smtClean="0"/>
              <a:t>One of thousands of features used in web search (query-independent)</a:t>
            </a:r>
          </a:p>
          <a:p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2182215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307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age-Koenigsberg,_Map_by_Merian-Erben_1652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355715" y="0"/>
            <a:ext cx="9880715" cy="6875594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chemeClr val="bg1"/>
                </a:solidFill>
              </a:rPr>
              <a:t>Source: </a:t>
            </a:r>
            <a:r>
              <a:rPr lang="en-US" sz="1000" b="0" dirty="0" smtClean="0">
                <a:solidFill>
                  <a:schemeClr val="bg1"/>
                </a:solidFill>
              </a:rPr>
              <a:t>Wikipedia (</a:t>
            </a:r>
            <a:r>
              <a:rPr lang="en-US" sz="1000" b="0" dirty="0" err="1" smtClean="0">
                <a:solidFill>
                  <a:schemeClr val="bg1"/>
                </a:solidFill>
              </a:rPr>
              <a:t>Königsberg</a:t>
            </a:r>
            <a:r>
              <a:rPr lang="en-US" sz="1000" b="0" dirty="0" smtClean="0">
                <a:solidFill>
                  <a:schemeClr val="bg1"/>
                </a:solidFill>
              </a:rPr>
              <a:t>)</a:t>
            </a:r>
            <a:endParaRPr lang="en-US" sz="10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81517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dirty="0" smtClean="0"/>
              <a:t>Given page </a:t>
            </a:r>
            <a:r>
              <a:rPr lang="en-US" i="1" dirty="0" smtClean="0"/>
              <a:t>x</a:t>
            </a:r>
            <a:r>
              <a:rPr lang="en-US" dirty="0" smtClean="0"/>
              <a:t> with </a:t>
            </a:r>
            <a:r>
              <a:rPr lang="en-US" dirty="0" err="1" smtClean="0"/>
              <a:t>inlinks</a:t>
            </a:r>
            <a:r>
              <a:rPr lang="en-US" dirty="0" smtClean="0"/>
              <a:t> </a:t>
            </a:r>
            <a:r>
              <a:rPr lang="en-US" i="1" dirty="0" smtClean="0"/>
              <a:t>t</a:t>
            </a:r>
            <a:r>
              <a:rPr lang="en-US" i="1" baseline="-25000" dirty="0" smtClean="0"/>
              <a:t>1</a:t>
            </a:r>
            <a:r>
              <a:rPr lang="en-US" i="1" dirty="0" smtClean="0"/>
              <a:t>…</a:t>
            </a:r>
            <a:r>
              <a:rPr lang="en-US" i="1" dirty="0" err="1" smtClean="0"/>
              <a:t>t</a:t>
            </a:r>
            <a:r>
              <a:rPr lang="en-US" i="1" baseline="-25000" dirty="0" err="1" smtClean="0"/>
              <a:t>n</a:t>
            </a:r>
            <a:r>
              <a:rPr lang="en-US" dirty="0" smtClean="0"/>
              <a:t>, where</a:t>
            </a:r>
          </a:p>
          <a:p>
            <a:pPr lvl="1"/>
            <a:r>
              <a:rPr lang="en-US" i="1" dirty="0" smtClean="0"/>
              <a:t>C(t)</a:t>
            </a:r>
            <a:r>
              <a:rPr lang="en-US" dirty="0" smtClean="0"/>
              <a:t> is the out-degree of </a:t>
            </a:r>
            <a:r>
              <a:rPr lang="en-US" i="1" dirty="0" smtClean="0"/>
              <a:t>t</a:t>
            </a:r>
          </a:p>
          <a:p>
            <a:pPr lvl="1"/>
            <a:r>
              <a:rPr lang="en-US" i="1" dirty="0" smtClean="0">
                <a:sym typeface="Symbol" pitchFamily="18" charset="2"/>
              </a:rPr>
              <a:t></a:t>
            </a:r>
            <a:r>
              <a:rPr lang="en-US" dirty="0" smtClean="0"/>
              <a:t> is probability of random jump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total number of nodes in the graph</a:t>
            </a:r>
          </a:p>
        </p:txBody>
      </p:sp>
      <p:sp>
        <p:nvSpPr>
          <p:cNvPr id="512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PageRank: Defined</a:t>
            </a:r>
          </a:p>
        </p:txBody>
      </p:sp>
      <p:sp>
        <p:nvSpPr>
          <p:cNvPr id="5126" name="Oval 5"/>
          <p:cNvSpPr>
            <a:spLocks noChangeArrowheads="1"/>
          </p:cNvSpPr>
          <p:nvPr/>
        </p:nvSpPr>
        <p:spPr bwMode="auto">
          <a:xfrm>
            <a:off x="5638800" y="4572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dirty="0">
                <a:solidFill>
                  <a:schemeClr val="bg2"/>
                </a:solidFill>
                <a:latin typeface="Gill Sans"/>
                <a:cs typeface="Gill Sans"/>
              </a:rPr>
              <a:t>X</a:t>
            </a:r>
          </a:p>
        </p:txBody>
      </p:sp>
      <p:sp>
        <p:nvSpPr>
          <p:cNvPr id="5127" name="Oval 7"/>
          <p:cNvSpPr>
            <a:spLocks noChangeArrowheads="1"/>
          </p:cNvSpPr>
          <p:nvPr/>
        </p:nvSpPr>
        <p:spPr bwMode="auto">
          <a:xfrm>
            <a:off x="2743200" y="4191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5128" name="Oval 8"/>
          <p:cNvSpPr>
            <a:spLocks noChangeArrowheads="1"/>
          </p:cNvSpPr>
          <p:nvPr/>
        </p:nvSpPr>
        <p:spPr bwMode="auto">
          <a:xfrm>
            <a:off x="30480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5129" name="Oval 10"/>
          <p:cNvSpPr>
            <a:spLocks noChangeArrowheads="1"/>
          </p:cNvSpPr>
          <p:nvPr/>
        </p:nvSpPr>
        <p:spPr bwMode="auto">
          <a:xfrm>
            <a:off x="4495800" y="5638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lIns="0" tIns="0" rIns="0" bIns="0" anchor="ctr"/>
          <a:lstStyle/>
          <a:p>
            <a:pPr algn="ctr"/>
            <a:r>
              <a:rPr lang="en-US" sz="1800" b="0" i="1" dirty="0" err="1">
                <a:solidFill>
                  <a:schemeClr val="bg2"/>
                </a:solidFill>
                <a:latin typeface="Gill Sans"/>
                <a:cs typeface="Gill Sans"/>
              </a:rPr>
              <a:t>t</a:t>
            </a:r>
            <a:r>
              <a:rPr lang="en-US" sz="1800" b="0" i="1" baseline="-25000" dirty="0" err="1">
                <a:solidFill>
                  <a:schemeClr val="bg2"/>
                </a:solidFill>
                <a:latin typeface="Gill Sans"/>
                <a:cs typeface="Gill Sans"/>
              </a:rPr>
              <a:t>n</a:t>
            </a:r>
            <a:endParaRPr lang="en-US" sz="1800" b="0" i="1" baseline="-25000" dirty="0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30" name="Line 11"/>
          <p:cNvSpPr>
            <a:spLocks noChangeShapeType="1"/>
          </p:cNvSpPr>
          <p:nvPr/>
        </p:nvSpPr>
        <p:spPr bwMode="auto">
          <a:xfrm>
            <a:off x="3200400" y="4419600"/>
            <a:ext cx="2362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1" name="Line 12"/>
          <p:cNvSpPr>
            <a:spLocks noChangeShapeType="1"/>
          </p:cNvSpPr>
          <p:nvPr/>
        </p:nvSpPr>
        <p:spPr bwMode="auto">
          <a:xfrm flipV="1">
            <a:off x="3505200" y="4800600"/>
            <a:ext cx="2057400" cy="3810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2" name="Line 13"/>
          <p:cNvSpPr>
            <a:spLocks noChangeShapeType="1"/>
          </p:cNvSpPr>
          <p:nvPr/>
        </p:nvSpPr>
        <p:spPr bwMode="auto">
          <a:xfrm flipV="1">
            <a:off x="4876800" y="4953000"/>
            <a:ext cx="762000" cy="6858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3" name="Line 14"/>
          <p:cNvSpPr>
            <a:spLocks noChangeShapeType="1"/>
          </p:cNvSpPr>
          <p:nvPr/>
        </p:nvSpPr>
        <p:spPr bwMode="auto">
          <a:xfrm flipH="1">
            <a:off x="2209800" y="4495800"/>
            <a:ext cx="4572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4" name="Line 15"/>
          <p:cNvSpPr>
            <a:spLocks noChangeShapeType="1"/>
          </p:cNvSpPr>
          <p:nvPr/>
        </p:nvSpPr>
        <p:spPr bwMode="auto">
          <a:xfrm flipH="1" flipV="1">
            <a:off x="2057400" y="4114800"/>
            <a:ext cx="609600" cy="1524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5" name="Line 17"/>
          <p:cNvSpPr>
            <a:spLocks noChangeShapeType="1"/>
          </p:cNvSpPr>
          <p:nvPr/>
        </p:nvSpPr>
        <p:spPr bwMode="auto">
          <a:xfrm flipH="1">
            <a:off x="2057400" y="5334000"/>
            <a:ext cx="914400" cy="457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6" name="Line 18"/>
          <p:cNvSpPr>
            <a:spLocks noChangeShapeType="1"/>
          </p:cNvSpPr>
          <p:nvPr/>
        </p:nvSpPr>
        <p:spPr bwMode="auto">
          <a:xfrm flipH="1" flipV="1">
            <a:off x="1828800" y="5181600"/>
            <a:ext cx="1143000" cy="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7" name="Line 19"/>
          <p:cNvSpPr>
            <a:spLocks noChangeShapeType="1"/>
          </p:cNvSpPr>
          <p:nvPr/>
        </p:nvSpPr>
        <p:spPr bwMode="auto">
          <a:xfrm>
            <a:off x="4953000" y="5867400"/>
            <a:ext cx="1066800" cy="762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8" name="Line 20"/>
          <p:cNvSpPr>
            <a:spLocks noChangeShapeType="1"/>
          </p:cNvSpPr>
          <p:nvPr/>
        </p:nvSpPr>
        <p:spPr bwMode="auto">
          <a:xfrm flipH="1">
            <a:off x="3276600" y="5867400"/>
            <a:ext cx="1143000" cy="228600"/>
          </a:xfrm>
          <a:prstGeom prst="line">
            <a:avLst/>
          </a:prstGeom>
          <a:ln w="15875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en-US" b="0">
              <a:latin typeface="Gill Sans"/>
              <a:cs typeface="Gill Sans"/>
            </a:endParaRPr>
          </a:p>
        </p:txBody>
      </p:sp>
      <p:sp>
        <p:nvSpPr>
          <p:cNvPr id="5139" name="Text Box 21"/>
          <p:cNvSpPr txBox="1">
            <a:spLocks noChangeArrowheads="1"/>
          </p:cNvSpPr>
          <p:nvPr/>
        </p:nvSpPr>
        <p:spPr bwMode="auto">
          <a:xfrm>
            <a:off x="3570288" y="5257800"/>
            <a:ext cx="5445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800" b="0" dirty="0">
                <a:solidFill>
                  <a:schemeClr val="bg1"/>
                </a:solidFill>
                <a:latin typeface="Gill Sans"/>
                <a:cs typeface="Gill Sans"/>
              </a:rPr>
              <a:t>…</a:t>
            </a:r>
          </a:p>
        </p:txBody>
      </p:sp>
      <p:sp>
        <p:nvSpPr>
          <p:cNvPr id="5140" name="Oval 5"/>
          <p:cNvSpPr>
            <a:spLocks noChangeArrowheads="1"/>
          </p:cNvSpPr>
          <p:nvPr/>
        </p:nvSpPr>
        <p:spPr bwMode="auto">
          <a:xfrm>
            <a:off x="1600200" y="3886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1" name="Oval 5"/>
          <p:cNvSpPr>
            <a:spLocks noChangeArrowheads="1"/>
          </p:cNvSpPr>
          <p:nvPr/>
        </p:nvSpPr>
        <p:spPr bwMode="auto">
          <a:xfrm>
            <a:off x="1752600" y="4648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2" name="Oval 5"/>
          <p:cNvSpPr>
            <a:spLocks noChangeArrowheads="1"/>
          </p:cNvSpPr>
          <p:nvPr/>
        </p:nvSpPr>
        <p:spPr bwMode="auto">
          <a:xfrm>
            <a:off x="1371600" y="5029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3" name="Oval 5"/>
          <p:cNvSpPr>
            <a:spLocks noChangeArrowheads="1"/>
          </p:cNvSpPr>
          <p:nvPr/>
        </p:nvSpPr>
        <p:spPr bwMode="auto">
          <a:xfrm>
            <a:off x="1600200" y="57150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4" name="Oval 5"/>
          <p:cNvSpPr>
            <a:spLocks noChangeArrowheads="1"/>
          </p:cNvSpPr>
          <p:nvPr/>
        </p:nvSpPr>
        <p:spPr bwMode="auto">
          <a:xfrm>
            <a:off x="2819400" y="60198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sp>
        <p:nvSpPr>
          <p:cNvPr id="5145" name="Oval 5"/>
          <p:cNvSpPr>
            <a:spLocks noChangeArrowheads="1"/>
          </p:cNvSpPr>
          <p:nvPr/>
        </p:nvSpPr>
        <p:spPr bwMode="auto">
          <a:xfrm>
            <a:off x="6096000" y="5791200"/>
            <a:ext cx="381000" cy="3810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none" anchor="ctr"/>
          <a:lstStyle/>
          <a:p>
            <a:pPr algn="ctr"/>
            <a:endParaRPr lang="en-US" b="0" i="1">
              <a:solidFill>
                <a:schemeClr val="bg2"/>
              </a:solidFill>
              <a:latin typeface="Gill Sans"/>
              <a:cs typeface="Gill Sans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895600"/>
            <a:ext cx="4239895" cy="691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68013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Computing PageRank</a:t>
            </a:r>
          </a:p>
        </p:txBody>
      </p:sp>
      <p:sp>
        <p:nvSpPr>
          <p:cNvPr id="99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Properties of </a:t>
            </a:r>
            <a:r>
              <a:rPr lang="en-US" dirty="0" err="1" smtClean="0"/>
              <a:t>PageRank</a:t>
            </a:r>
            <a:endParaRPr lang="en-US" dirty="0" smtClean="0"/>
          </a:p>
          <a:p>
            <a:pPr lvl="1"/>
            <a:r>
              <a:rPr lang="en-US" dirty="0" smtClean="0"/>
              <a:t>Can be computed iteratively</a:t>
            </a:r>
          </a:p>
          <a:p>
            <a:pPr lvl="1"/>
            <a:r>
              <a:rPr lang="en-US" dirty="0" smtClean="0"/>
              <a:t>Effects at each iteration are local</a:t>
            </a:r>
          </a:p>
          <a:p>
            <a:r>
              <a:rPr lang="en-US" dirty="0" smtClean="0"/>
              <a:t>Sketch of algorithm:</a:t>
            </a:r>
          </a:p>
          <a:p>
            <a:pPr lvl="1"/>
            <a:r>
              <a:rPr lang="en-US" dirty="0" smtClean="0"/>
              <a:t>Start with seed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values</a:t>
            </a:r>
          </a:p>
          <a:p>
            <a:pPr lvl="1"/>
            <a:r>
              <a:rPr lang="en-US" dirty="0" smtClean="0"/>
              <a:t>Each page distributes </a:t>
            </a:r>
            <a:r>
              <a:rPr lang="en-US" i="1" dirty="0" err="1" smtClean="0"/>
              <a:t>PR</a:t>
            </a:r>
            <a:r>
              <a:rPr lang="en-US" i="1" baseline="-25000" dirty="0" err="1" smtClean="0"/>
              <a:t>i</a:t>
            </a:r>
            <a:r>
              <a:rPr lang="en-US" dirty="0" smtClean="0"/>
              <a:t> “credit” to all pages it links to</a:t>
            </a:r>
          </a:p>
          <a:p>
            <a:pPr lvl="1"/>
            <a:r>
              <a:rPr lang="en-US" dirty="0" smtClean="0"/>
              <a:t>Each target page adds up “credit” from multiple in-bound links to compute </a:t>
            </a:r>
            <a:r>
              <a:rPr lang="en-US" i="1" dirty="0" smtClean="0"/>
              <a:t>PR</a:t>
            </a:r>
            <a:r>
              <a:rPr lang="en-US" i="1" baseline="-25000" dirty="0" smtClean="0"/>
              <a:t>i+1</a:t>
            </a:r>
          </a:p>
          <a:p>
            <a:pPr lvl="1"/>
            <a:r>
              <a:rPr lang="en-US" dirty="0" smtClean="0"/>
              <a:t>Iterate until values converge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70401520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3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331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Simplified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First, tackle the simple case:</a:t>
            </a:r>
          </a:p>
          <a:p>
            <a:pPr lvl="1"/>
            <a:r>
              <a:rPr lang="en-US" dirty="0" smtClean="0"/>
              <a:t>No random jump factor</a:t>
            </a:r>
          </a:p>
          <a:p>
            <a:pPr lvl="1"/>
            <a:r>
              <a:rPr lang="en-US" dirty="0" smtClean="0"/>
              <a:t>No dangling </a:t>
            </a:r>
            <a:r>
              <a:rPr lang="en-US" dirty="0" smtClean="0"/>
              <a:t>nodes</a:t>
            </a:r>
            <a:endParaRPr lang="en-US" dirty="0" smtClean="0"/>
          </a:p>
          <a:p>
            <a:r>
              <a:rPr lang="en-US" dirty="0" smtClean="0"/>
              <a:t>Then, factor in these complexities…</a:t>
            </a:r>
          </a:p>
          <a:p>
            <a:pPr lvl="1"/>
            <a:r>
              <a:rPr lang="en-US" dirty="0" smtClean="0"/>
              <a:t>Why do we need the random jump?</a:t>
            </a:r>
          </a:p>
          <a:p>
            <a:pPr lvl="1"/>
            <a:r>
              <a:rPr lang="en-US" dirty="0" smtClean="0"/>
              <a:t>Where do dangling </a:t>
            </a:r>
            <a:r>
              <a:rPr lang="en-US" dirty="0" smtClean="0"/>
              <a:t>nodes </a:t>
            </a:r>
            <a:r>
              <a:rPr lang="en-US" dirty="0" smtClean="0"/>
              <a:t>come from?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78567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(1)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1457532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2905332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609932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3667332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2448132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>
            <a:stCxn id="5" idx="6"/>
            <a:endCxn id="6" idx="2"/>
          </p:cNvCxnSpPr>
          <p:nvPr/>
        </p:nvCxnSpPr>
        <p:spPr>
          <a:xfrm flipV="1">
            <a:off x="1609932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9" idx="1"/>
            <a:endCxn id="5" idx="5"/>
          </p:cNvCxnSpPr>
          <p:nvPr/>
        </p:nvCxnSpPr>
        <p:spPr>
          <a:xfrm rot="16200000" flipV="1">
            <a:off x="1778114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5" idx="4"/>
            <a:endCxn id="7" idx="0"/>
          </p:cNvCxnSpPr>
          <p:nvPr/>
        </p:nvCxnSpPr>
        <p:spPr>
          <a:xfrm rot="16200000" flipH="1">
            <a:off x="1000332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7" idx="7"/>
            <a:endCxn id="9" idx="3"/>
          </p:cNvCxnSpPr>
          <p:nvPr/>
        </p:nvCxnSpPr>
        <p:spPr>
          <a:xfrm rot="5400000" flipH="1" flipV="1">
            <a:off x="1778114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7"/>
            <a:endCxn id="6" idx="4"/>
          </p:cNvCxnSpPr>
          <p:nvPr/>
        </p:nvCxnSpPr>
        <p:spPr>
          <a:xfrm rot="5400000" flipH="1" flipV="1">
            <a:off x="2349614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6" idx="5"/>
            <a:endCxn id="8" idx="1"/>
          </p:cNvCxnSpPr>
          <p:nvPr/>
        </p:nvCxnSpPr>
        <p:spPr>
          <a:xfrm rot="16200000" flipH="1">
            <a:off x="2806814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9" idx="6"/>
            <a:endCxn id="8" idx="2"/>
          </p:cNvCxnSpPr>
          <p:nvPr/>
        </p:nvCxnSpPr>
        <p:spPr>
          <a:xfrm>
            <a:off x="2600532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  <a:endCxn id="7" idx="6"/>
          </p:cNvCxnSpPr>
          <p:nvPr/>
        </p:nvCxnSpPr>
        <p:spPr>
          <a:xfrm rot="5400000">
            <a:off x="2486232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76532" y="2895600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364466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743532" y="39624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371932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67857" y="2514600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(0.2)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6099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228932" y="33044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6869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9500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0.2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7" name="Straight Arrow Connector 26"/>
          <p:cNvCxnSpPr>
            <a:stCxn id="6" idx="3"/>
            <a:endCxn id="9" idx="0"/>
          </p:cNvCxnSpPr>
          <p:nvPr/>
        </p:nvCxnSpPr>
        <p:spPr>
          <a:xfrm rot="5400000">
            <a:off x="2295732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24332" y="2895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058500" y="28194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0.1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914732" y="36092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749005" y="3657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96605" y="35052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0.066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4696657" y="2514600"/>
            <a:ext cx="3532943" cy="2362200"/>
            <a:chOff x="4696657" y="2590800"/>
            <a:chExt cx="3532943" cy="2362200"/>
          </a:xfrm>
        </p:grpSpPr>
        <p:sp>
          <p:nvSpPr>
            <p:cNvPr id="33" name="Oval 32"/>
            <p:cNvSpPr/>
            <p:nvPr/>
          </p:nvSpPr>
          <p:spPr>
            <a:xfrm>
              <a:off x="5077657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6525457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5230057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7287457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6068257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8" name="Straight Arrow Connector 37"/>
            <p:cNvCxnSpPr>
              <a:stCxn id="33" idx="6"/>
              <a:endCxn id="34" idx="2"/>
            </p:cNvCxnSpPr>
            <p:nvPr/>
          </p:nvCxnSpPr>
          <p:spPr>
            <a:xfrm flipV="1">
              <a:off x="5230057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7" idx="1"/>
              <a:endCxn id="33" idx="5"/>
            </p:cNvCxnSpPr>
            <p:nvPr/>
          </p:nvCxnSpPr>
          <p:spPr>
            <a:xfrm rot="16200000" flipV="1">
              <a:off x="5398239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3" idx="4"/>
              <a:endCxn id="35" idx="0"/>
            </p:cNvCxnSpPr>
            <p:nvPr/>
          </p:nvCxnSpPr>
          <p:spPr>
            <a:xfrm rot="16200000" flipH="1">
              <a:off x="4620457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5" idx="7"/>
              <a:endCxn id="37" idx="3"/>
            </p:cNvCxnSpPr>
            <p:nvPr/>
          </p:nvCxnSpPr>
          <p:spPr>
            <a:xfrm rot="5400000" flipH="1" flipV="1">
              <a:off x="5398239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7" idx="7"/>
              <a:endCxn id="34" idx="4"/>
            </p:cNvCxnSpPr>
            <p:nvPr/>
          </p:nvCxnSpPr>
          <p:spPr>
            <a:xfrm rot="5400000" flipH="1" flipV="1">
              <a:off x="5969739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4" idx="5"/>
              <a:endCxn id="36" idx="1"/>
            </p:cNvCxnSpPr>
            <p:nvPr/>
          </p:nvCxnSpPr>
          <p:spPr>
            <a:xfrm rot="16200000" flipH="1">
              <a:off x="6426939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7" idx="6"/>
              <a:endCxn id="36" idx="2"/>
            </p:cNvCxnSpPr>
            <p:nvPr/>
          </p:nvCxnSpPr>
          <p:spPr>
            <a:xfrm>
              <a:off x="6220657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>
              <a:stCxn id="36" idx="3"/>
              <a:endCxn id="35" idx="6"/>
            </p:cNvCxnSpPr>
            <p:nvPr/>
          </p:nvCxnSpPr>
          <p:spPr>
            <a:xfrm rot="5400000">
              <a:off x="6106357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/>
            <p:cNvSpPr txBox="1"/>
            <p:nvPr/>
          </p:nvSpPr>
          <p:spPr>
            <a:xfrm>
              <a:off x="4696657" y="2971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(0.066)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4984591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7363657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5992057" y="3914001"/>
              <a:ext cx="72327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6487982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(0.166)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1" name="Straight Arrow Connector 50"/>
            <p:cNvCxnSpPr>
              <a:stCxn id="34" idx="3"/>
              <a:endCxn id="37" idx="0"/>
            </p:cNvCxnSpPr>
            <p:nvPr/>
          </p:nvCxnSpPr>
          <p:spPr>
            <a:xfrm rot="5400000">
              <a:off x="5915857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838200" y="2450068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1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4029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8" grpId="0"/>
      <p:bldP spid="29" grpId="0"/>
      <p:bldP spid="30" grpId="0"/>
      <p:bldP spid="31" grpId="0"/>
      <p:bldP spid="3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Sample </a:t>
            </a:r>
            <a:r>
              <a:rPr lang="en-US" dirty="0" err="1" smtClean="0"/>
              <a:t>PageRank</a:t>
            </a:r>
            <a:r>
              <a:rPr lang="en-US" dirty="0" smtClean="0"/>
              <a:t> Iteration (2)</a:t>
            </a:r>
            <a:endParaRPr lang="en-US" dirty="0"/>
          </a:p>
        </p:txBody>
      </p:sp>
      <p:sp>
        <p:nvSpPr>
          <p:cNvPr id="3" name="Oval 2"/>
          <p:cNvSpPr/>
          <p:nvPr/>
        </p:nvSpPr>
        <p:spPr>
          <a:xfrm>
            <a:off x="1447800" y="3124200"/>
            <a:ext cx="152400" cy="1524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Oval 4"/>
          <p:cNvSpPr/>
          <p:nvPr/>
        </p:nvSpPr>
        <p:spPr>
          <a:xfrm>
            <a:off x="2895600" y="2743200"/>
            <a:ext cx="152400" cy="152400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1600200" y="4495800"/>
            <a:ext cx="152400" cy="1524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3657600" y="3962400"/>
            <a:ext cx="152400" cy="1524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438400" y="3733800"/>
            <a:ext cx="152400" cy="152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>
            <a:stCxn id="3" idx="6"/>
            <a:endCxn id="5" idx="2"/>
          </p:cNvCxnSpPr>
          <p:nvPr/>
        </p:nvCxnSpPr>
        <p:spPr>
          <a:xfrm flipV="1">
            <a:off x="1600200" y="2819400"/>
            <a:ext cx="1295400" cy="3810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8" idx="1"/>
            <a:endCxn id="3" idx="5"/>
          </p:cNvCxnSpPr>
          <p:nvPr/>
        </p:nvCxnSpPr>
        <p:spPr>
          <a:xfrm rot="16200000" flipV="1">
            <a:off x="1768382" y="3063782"/>
            <a:ext cx="501836" cy="8828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3" idx="4"/>
            <a:endCxn id="6" idx="0"/>
          </p:cNvCxnSpPr>
          <p:nvPr/>
        </p:nvCxnSpPr>
        <p:spPr>
          <a:xfrm rot="16200000" flipH="1">
            <a:off x="990600" y="3810000"/>
            <a:ext cx="1219200" cy="1524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7"/>
            <a:endCxn id="8" idx="3"/>
          </p:cNvCxnSpPr>
          <p:nvPr/>
        </p:nvCxnSpPr>
        <p:spPr>
          <a:xfrm rot="5400000" flipH="1" flipV="1">
            <a:off x="1768382" y="3825782"/>
            <a:ext cx="654236" cy="7304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8" idx="7"/>
            <a:endCxn id="5" idx="4"/>
          </p:cNvCxnSpPr>
          <p:nvPr/>
        </p:nvCxnSpPr>
        <p:spPr>
          <a:xfrm rot="5400000" flipH="1" flipV="1">
            <a:off x="2339882" y="3124200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5" idx="5"/>
            <a:endCxn id="7" idx="1"/>
          </p:cNvCxnSpPr>
          <p:nvPr/>
        </p:nvCxnSpPr>
        <p:spPr>
          <a:xfrm rot="16200000" flipH="1">
            <a:off x="2797082" y="3101882"/>
            <a:ext cx="1111436" cy="654236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8" idx="6"/>
            <a:endCxn id="7" idx="2"/>
          </p:cNvCxnSpPr>
          <p:nvPr/>
        </p:nvCxnSpPr>
        <p:spPr>
          <a:xfrm>
            <a:off x="2590800" y="3810000"/>
            <a:ext cx="1066800" cy="228600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7" idx="3"/>
            <a:endCxn id="6" idx="6"/>
          </p:cNvCxnSpPr>
          <p:nvPr/>
        </p:nvCxnSpPr>
        <p:spPr>
          <a:xfrm rot="5400000">
            <a:off x="2476500" y="3368582"/>
            <a:ext cx="479518" cy="1927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66800" y="2895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1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(0.066)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354734" y="4599801"/>
            <a:ext cx="6960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4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33800" y="39624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3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62200" y="3837801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5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(0.3)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858125" y="2514600"/>
            <a:ext cx="8659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i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n</a:t>
            </a:r>
            <a:r>
              <a:rPr lang="en-US" sz="1200" b="1" i="1" baseline="-25000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2</a:t>
            </a:r>
            <a:r>
              <a:rPr lang="en-US" sz="1200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 (0.166)</a:t>
            </a:r>
            <a:endParaRPr lang="en-US" sz="12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52600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062873" y="3276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6">
                    <a:lumMod val="75000"/>
                  </a:schemeClr>
                </a:solidFill>
              </a:rPr>
              <a:t>0.033</a:t>
            </a:r>
            <a:endParaRPr lang="en-US" sz="12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677168" y="41148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4">
                    <a:lumMod val="50000"/>
                  </a:schemeClr>
                </a:solidFill>
              </a:rPr>
              <a:t>0.3</a:t>
            </a:r>
            <a:endParaRPr lang="en-US" sz="12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6600" y="4142601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3">
                    <a:lumMod val="50000"/>
                  </a:schemeClr>
                </a:solidFill>
              </a:rPr>
              <a:t>0.166</a:t>
            </a:r>
            <a:endParaRPr lang="en-US" sz="1200" dirty="0">
              <a:solidFill>
                <a:schemeClr val="accent3">
                  <a:lumMod val="50000"/>
                </a:schemeClr>
              </a:solidFill>
            </a:endParaRPr>
          </a:p>
        </p:txBody>
      </p:sp>
      <p:cxnSp>
        <p:nvCxnSpPr>
          <p:cNvPr id="26" name="Straight Arrow Connector 25"/>
          <p:cNvCxnSpPr>
            <a:stCxn id="5" idx="3"/>
            <a:endCxn id="8" idx="0"/>
          </p:cNvCxnSpPr>
          <p:nvPr/>
        </p:nvCxnSpPr>
        <p:spPr>
          <a:xfrm rot="5400000">
            <a:off x="2286000" y="3101882"/>
            <a:ext cx="860518" cy="403318"/>
          </a:xfrm>
          <a:prstGeom prst="straightConnector1">
            <a:avLst/>
          </a:prstGeom>
          <a:ln w="952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358273" y="28956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3048768" y="2819400"/>
            <a:ext cx="5677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5">
                    <a:lumMod val="75000"/>
                  </a:schemeClr>
                </a:solidFill>
              </a:rPr>
              <a:t>0.083</a:t>
            </a:r>
            <a:endParaRPr lang="en-US" sz="12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981200" y="3609201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39273" y="36576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2586873" y="3505200"/>
            <a:ext cx="397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>
                    <a:lumMod val="50000"/>
                  </a:schemeClr>
                </a:solidFill>
              </a:rPr>
              <a:t>0.1</a:t>
            </a:r>
            <a:endParaRPr lang="en-US" sz="12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4686925" y="2514600"/>
            <a:ext cx="3532943" cy="2362200"/>
            <a:chOff x="4686925" y="2590800"/>
            <a:chExt cx="3532943" cy="2362200"/>
          </a:xfrm>
        </p:grpSpPr>
        <p:sp>
          <p:nvSpPr>
            <p:cNvPr id="32" name="Oval 31"/>
            <p:cNvSpPr/>
            <p:nvPr/>
          </p:nvSpPr>
          <p:spPr>
            <a:xfrm>
              <a:off x="5067925" y="3200400"/>
              <a:ext cx="152400" cy="152400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3" name="Oval 32"/>
            <p:cNvSpPr/>
            <p:nvPr/>
          </p:nvSpPr>
          <p:spPr>
            <a:xfrm>
              <a:off x="6515725" y="2819400"/>
              <a:ext cx="152400" cy="152400"/>
            </a:xfrm>
            <a:prstGeom prst="ellipse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4" name="Oval 33"/>
            <p:cNvSpPr/>
            <p:nvPr/>
          </p:nvSpPr>
          <p:spPr>
            <a:xfrm>
              <a:off x="5220325" y="4572000"/>
              <a:ext cx="152400" cy="152400"/>
            </a:xfrm>
            <a:prstGeom prst="ellipse">
              <a:avLst/>
            </a:prstGeom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5" name="Oval 34"/>
            <p:cNvSpPr/>
            <p:nvPr/>
          </p:nvSpPr>
          <p:spPr>
            <a:xfrm>
              <a:off x="7277725" y="4038600"/>
              <a:ext cx="152400" cy="152400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6058525" y="3810000"/>
              <a:ext cx="152400" cy="1524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bg1"/>
                </a:solidFill>
              </a:endParaRPr>
            </a:p>
          </p:txBody>
        </p:sp>
        <p:cxnSp>
          <p:nvCxnSpPr>
            <p:cNvPr id="37" name="Straight Arrow Connector 36"/>
            <p:cNvCxnSpPr>
              <a:stCxn id="32" idx="6"/>
              <a:endCxn id="33" idx="2"/>
            </p:cNvCxnSpPr>
            <p:nvPr/>
          </p:nvCxnSpPr>
          <p:spPr>
            <a:xfrm flipV="1">
              <a:off x="5220325" y="2895600"/>
              <a:ext cx="1295400" cy="3810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>
              <a:stCxn id="36" idx="1"/>
              <a:endCxn id="32" idx="5"/>
            </p:cNvCxnSpPr>
            <p:nvPr/>
          </p:nvCxnSpPr>
          <p:spPr>
            <a:xfrm rot="16200000" flipV="1">
              <a:off x="5388507" y="3139982"/>
              <a:ext cx="501836" cy="8828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>
              <a:stCxn id="32" idx="4"/>
              <a:endCxn id="34" idx="0"/>
            </p:cNvCxnSpPr>
            <p:nvPr/>
          </p:nvCxnSpPr>
          <p:spPr>
            <a:xfrm rot="16200000" flipH="1">
              <a:off x="4610725" y="3886200"/>
              <a:ext cx="1219200" cy="1524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34" idx="7"/>
              <a:endCxn id="36" idx="3"/>
            </p:cNvCxnSpPr>
            <p:nvPr/>
          </p:nvCxnSpPr>
          <p:spPr>
            <a:xfrm rot="5400000" flipH="1" flipV="1">
              <a:off x="5388507" y="3901982"/>
              <a:ext cx="654236" cy="7304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>
              <a:stCxn id="36" idx="7"/>
              <a:endCxn id="33" idx="4"/>
            </p:cNvCxnSpPr>
            <p:nvPr/>
          </p:nvCxnSpPr>
          <p:spPr>
            <a:xfrm rot="5400000" flipH="1" flipV="1">
              <a:off x="5960007" y="3200400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>
              <a:stCxn id="33" idx="5"/>
              <a:endCxn id="35" idx="1"/>
            </p:cNvCxnSpPr>
            <p:nvPr/>
          </p:nvCxnSpPr>
          <p:spPr>
            <a:xfrm rot="16200000" flipH="1">
              <a:off x="6417207" y="3178082"/>
              <a:ext cx="1111436" cy="654236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3" name="Straight Arrow Connector 42"/>
            <p:cNvCxnSpPr>
              <a:stCxn id="36" idx="6"/>
              <a:endCxn id="35" idx="2"/>
            </p:cNvCxnSpPr>
            <p:nvPr/>
          </p:nvCxnSpPr>
          <p:spPr>
            <a:xfrm>
              <a:off x="6210925" y="3886200"/>
              <a:ext cx="1066800" cy="228600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Straight Arrow Connector 43"/>
            <p:cNvCxnSpPr>
              <a:stCxn id="35" idx="3"/>
              <a:endCxn id="34" idx="6"/>
            </p:cNvCxnSpPr>
            <p:nvPr/>
          </p:nvCxnSpPr>
          <p:spPr>
            <a:xfrm rot="5400000">
              <a:off x="6096625" y="3444782"/>
              <a:ext cx="479518" cy="1927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45" name="TextBox 44"/>
            <p:cNvSpPr txBox="1"/>
            <p:nvPr/>
          </p:nvSpPr>
          <p:spPr>
            <a:xfrm>
              <a:off x="4686925" y="2971800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4974859" y="4676001"/>
              <a:ext cx="69602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4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(0.2)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353925" y="40386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5982325" y="3914001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5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(0.383)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6478250" y="2590800"/>
              <a:ext cx="86594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i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n</a:t>
              </a:r>
              <a:r>
                <a:rPr lang="en-US" sz="1200" b="1" i="1" baseline="-25000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r>
                <a:rPr lang="en-US" sz="1200" b="1" dirty="0" smtClean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 (0.133)</a:t>
              </a:r>
              <a:endParaRPr lang="en-US" sz="12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  <p:cxnSp>
          <p:nvCxnSpPr>
            <p:cNvPr id="50" name="Straight Arrow Connector 49"/>
            <p:cNvCxnSpPr>
              <a:stCxn id="33" idx="3"/>
              <a:endCxn id="36" idx="0"/>
            </p:cNvCxnSpPr>
            <p:nvPr/>
          </p:nvCxnSpPr>
          <p:spPr>
            <a:xfrm rot="5400000">
              <a:off x="5906125" y="3178082"/>
              <a:ext cx="860518" cy="403318"/>
            </a:xfrm>
            <a:prstGeom prst="straightConnector1">
              <a:avLst/>
            </a:prstGeom>
            <a:ln w="9525">
              <a:tailEnd type="arrow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1" name="TextBox 50"/>
          <p:cNvSpPr txBox="1"/>
          <p:nvPr/>
        </p:nvSpPr>
        <p:spPr>
          <a:xfrm>
            <a:off x="838200" y="2438400"/>
            <a:ext cx="11673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Iteration 2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98536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  <p:bldP spid="27" grpId="0"/>
      <p:bldP spid="28" grpId="0"/>
      <p:bldP spid="29" grpId="0"/>
      <p:bldP spid="30" grpId="0"/>
      <p:bldP spid="3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in MapReduce</a:t>
            </a:r>
            <a:endParaRPr lang="en-US" dirty="0"/>
          </a:p>
        </p:txBody>
      </p:sp>
      <p:graphicFrame>
        <p:nvGraphicFramePr>
          <p:cNvPr id="297" name="Table 296"/>
          <p:cNvGraphicFramePr>
            <a:graphicFrameLocks noGrp="1"/>
          </p:cNvGraphicFramePr>
          <p:nvPr/>
        </p:nvGraphicFramePr>
        <p:xfrm>
          <a:off x="67818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8" name="Table 297"/>
          <p:cNvGraphicFramePr>
            <a:graphicFrameLocks noGrp="1"/>
          </p:cNvGraphicFramePr>
          <p:nvPr/>
        </p:nvGraphicFramePr>
        <p:xfrm>
          <a:off x="19050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299" name="Table 298"/>
          <p:cNvGraphicFramePr>
            <a:graphicFrameLocks noGrp="1"/>
          </p:cNvGraphicFramePr>
          <p:nvPr/>
        </p:nvGraphicFramePr>
        <p:xfrm>
          <a:off x="31242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0" name="Table 299"/>
          <p:cNvGraphicFramePr>
            <a:graphicFrameLocks noGrp="1"/>
          </p:cNvGraphicFramePr>
          <p:nvPr/>
        </p:nvGraphicFramePr>
        <p:xfrm>
          <a:off x="43434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01" name="Table 300"/>
          <p:cNvGraphicFramePr>
            <a:graphicFrameLocks noGrp="1"/>
          </p:cNvGraphicFramePr>
          <p:nvPr/>
        </p:nvGraphicFramePr>
        <p:xfrm>
          <a:off x="5562600" y="20574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2" name="Rectangle 301"/>
          <p:cNvSpPr/>
          <p:nvPr/>
        </p:nvSpPr>
        <p:spPr>
          <a:xfrm>
            <a:off x="19050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3" name="Rectangle 302"/>
          <p:cNvSpPr/>
          <p:nvPr/>
        </p:nvSpPr>
        <p:spPr>
          <a:xfrm>
            <a:off x="18288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4" name="Rectangle 303"/>
          <p:cNvSpPr/>
          <p:nvPr/>
        </p:nvSpPr>
        <p:spPr>
          <a:xfrm>
            <a:off x="24384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05" name="Straight Arrow Connector 304"/>
          <p:cNvCxnSpPr>
            <a:endCxn id="304" idx="0"/>
          </p:cNvCxnSpPr>
          <p:nvPr/>
        </p:nvCxnSpPr>
        <p:spPr>
          <a:xfrm rot="16200000" flipH="1">
            <a:off x="2400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6" name="Straight Arrow Connector 305"/>
          <p:cNvCxnSpPr>
            <a:endCxn id="303" idx="0"/>
          </p:cNvCxnSpPr>
          <p:nvPr/>
        </p:nvCxnSpPr>
        <p:spPr>
          <a:xfrm rot="5400000">
            <a:off x="20193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07" name="Rectangle 306"/>
          <p:cNvSpPr/>
          <p:nvPr/>
        </p:nvSpPr>
        <p:spPr>
          <a:xfrm>
            <a:off x="31242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08" name="Rectangle 307"/>
          <p:cNvSpPr/>
          <p:nvPr/>
        </p:nvSpPr>
        <p:spPr>
          <a:xfrm>
            <a:off x="30480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09" name="Rectangle 308"/>
          <p:cNvSpPr/>
          <p:nvPr/>
        </p:nvSpPr>
        <p:spPr>
          <a:xfrm>
            <a:off x="3657600" y="30353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0" name="Straight Arrow Connector 309"/>
          <p:cNvCxnSpPr>
            <a:endCxn id="309" idx="0"/>
          </p:cNvCxnSpPr>
          <p:nvPr/>
        </p:nvCxnSpPr>
        <p:spPr>
          <a:xfrm rot="16200000" flipH="1">
            <a:off x="361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1" name="Straight Arrow Connector 310"/>
          <p:cNvCxnSpPr>
            <a:endCxn id="308" idx="0"/>
          </p:cNvCxnSpPr>
          <p:nvPr/>
        </p:nvCxnSpPr>
        <p:spPr>
          <a:xfrm rot="5400000">
            <a:off x="3238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2" name="Rectangle 311"/>
          <p:cNvSpPr/>
          <p:nvPr/>
        </p:nvSpPr>
        <p:spPr>
          <a:xfrm>
            <a:off x="67818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13" name="Straight Arrow Connector 312"/>
          <p:cNvCxnSpPr/>
          <p:nvPr/>
        </p:nvCxnSpPr>
        <p:spPr>
          <a:xfrm rot="16200000" flipH="1">
            <a:off x="74295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4" name="Straight Arrow Connector 313"/>
          <p:cNvCxnSpPr/>
          <p:nvPr/>
        </p:nvCxnSpPr>
        <p:spPr>
          <a:xfrm rot="5400000">
            <a:off x="6743700" y="2768600"/>
            <a:ext cx="304800" cy="228600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5" name="Rectangle 314"/>
          <p:cNvSpPr/>
          <p:nvPr/>
        </p:nvSpPr>
        <p:spPr>
          <a:xfrm>
            <a:off x="66294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6" name="Rectangle 315"/>
          <p:cNvSpPr/>
          <p:nvPr/>
        </p:nvSpPr>
        <p:spPr>
          <a:xfrm>
            <a:off x="70866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17" name="Rectangle 316"/>
          <p:cNvSpPr/>
          <p:nvPr/>
        </p:nvSpPr>
        <p:spPr>
          <a:xfrm>
            <a:off x="7543800" y="30353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18" name="Straight Arrow Connector 317"/>
          <p:cNvCxnSpPr>
            <a:stCxn id="312" idx="2"/>
            <a:endCxn id="316" idx="0"/>
          </p:cNvCxnSpPr>
          <p:nvPr/>
        </p:nvCxnSpPr>
        <p:spPr>
          <a:xfrm rot="5400000">
            <a:off x="70866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19" name="Rectangle 318"/>
          <p:cNvSpPr/>
          <p:nvPr/>
        </p:nvSpPr>
        <p:spPr>
          <a:xfrm>
            <a:off x="43434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0" name="Rectangle 319"/>
          <p:cNvSpPr/>
          <p:nvPr/>
        </p:nvSpPr>
        <p:spPr>
          <a:xfrm>
            <a:off x="43434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1" name="Straight Arrow Connector 320"/>
          <p:cNvCxnSpPr>
            <a:stCxn id="319" idx="2"/>
            <a:endCxn id="320" idx="0"/>
          </p:cNvCxnSpPr>
          <p:nvPr/>
        </p:nvCxnSpPr>
        <p:spPr>
          <a:xfrm rot="5400000">
            <a:off x="46482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2" name="Rectangle 321"/>
          <p:cNvSpPr/>
          <p:nvPr/>
        </p:nvSpPr>
        <p:spPr>
          <a:xfrm>
            <a:off x="5562600" y="23495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3" name="Rectangle 322"/>
          <p:cNvSpPr/>
          <p:nvPr/>
        </p:nvSpPr>
        <p:spPr>
          <a:xfrm>
            <a:off x="5562600" y="30353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cxnSp>
        <p:nvCxnSpPr>
          <p:cNvPr id="324" name="Straight Arrow Connector 323"/>
          <p:cNvCxnSpPr>
            <a:stCxn id="322" idx="2"/>
            <a:endCxn id="323" idx="0"/>
          </p:cNvCxnSpPr>
          <p:nvPr/>
        </p:nvCxnSpPr>
        <p:spPr>
          <a:xfrm rot="5400000">
            <a:off x="5867400" y="2882900"/>
            <a:ext cx="3048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5" name="Rectangle 324"/>
          <p:cNvSpPr/>
          <p:nvPr/>
        </p:nvSpPr>
        <p:spPr>
          <a:xfrm>
            <a:off x="22860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6" name="Rectangle 325"/>
          <p:cNvSpPr/>
          <p:nvPr/>
        </p:nvSpPr>
        <p:spPr>
          <a:xfrm>
            <a:off x="47244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7" name="Rectangle 326"/>
          <p:cNvSpPr/>
          <p:nvPr/>
        </p:nvSpPr>
        <p:spPr>
          <a:xfrm>
            <a:off x="3505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8" name="Rectangle 327"/>
          <p:cNvSpPr/>
          <p:nvPr/>
        </p:nvSpPr>
        <p:spPr>
          <a:xfrm>
            <a:off x="6553200" y="3911600"/>
            <a:ext cx="4572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29" name="Rectangle 328"/>
          <p:cNvSpPr/>
          <p:nvPr/>
        </p:nvSpPr>
        <p:spPr>
          <a:xfrm>
            <a:off x="16002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1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0" name="Rectangle 329"/>
          <p:cNvSpPr/>
          <p:nvPr/>
        </p:nvSpPr>
        <p:spPr>
          <a:xfrm>
            <a:off x="28956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2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1" name="Rectangle 330"/>
          <p:cNvSpPr/>
          <p:nvPr/>
        </p:nvSpPr>
        <p:spPr>
          <a:xfrm>
            <a:off x="4114800" y="3911600"/>
            <a:ext cx="3048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3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2" name="Rectangle 331"/>
          <p:cNvSpPr/>
          <p:nvPr/>
        </p:nvSpPr>
        <p:spPr>
          <a:xfrm>
            <a:off x="53340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4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3" name="Rectangle 332"/>
          <p:cNvSpPr/>
          <p:nvPr/>
        </p:nvSpPr>
        <p:spPr>
          <a:xfrm>
            <a:off x="7162800" y="3911600"/>
            <a:ext cx="9144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1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n</a:t>
            </a:r>
            <a:r>
              <a:rPr kumimoji="0" lang="en-US" sz="1200" b="0" i="1" u="none" strike="noStrike" kern="0" cap="none" spc="0" normalizeH="0" baseline="-2500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t>5</a:t>
            </a:r>
            <a:endParaRPr kumimoji="0" lang="en-US" sz="1200" b="0" i="1" u="none" strike="noStrike" kern="0" cap="none" spc="0" normalizeH="0" baseline="-2500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  <p:sp>
        <p:nvSpPr>
          <p:cNvPr id="334" name="Rectangle 333"/>
          <p:cNvSpPr/>
          <p:nvPr/>
        </p:nvSpPr>
        <p:spPr>
          <a:xfrm>
            <a:off x="1600200" y="4635500"/>
            <a:ext cx="304800" cy="381000"/>
          </a:xfrm>
          <a:prstGeom prst="rect">
            <a:avLst/>
          </a:prstGeom>
          <a:ln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5" name="Rectangle 334"/>
          <p:cNvSpPr/>
          <p:nvPr/>
        </p:nvSpPr>
        <p:spPr>
          <a:xfrm>
            <a:off x="23622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6" name="Rectangle 335"/>
          <p:cNvSpPr/>
          <p:nvPr/>
        </p:nvSpPr>
        <p:spPr>
          <a:xfrm>
            <a:off x="3581400" y="4635500"/>
            <a:ext cx="762000" cy="381000"/>
          </a:xfrm>
          <a:prstGeom prst="rect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7" name="Rectangle 336"/>
          <p:cNvSpPr/>
          <p:nvPr/>
        </p:nvSpPr>
        <p:spPr>
          <a:xfrm>
            <a:off x="48006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38" name="Rectangle 337"/>
          <p:cNvSpPr/>
          <p:nvPr/>
        </p:nvSpPr>
        <p:spPr>
          <a:xfrm>
            <a:off x="6629400" y="4635500"/>
            <a:ext cx="1371600" cy="381000"/>
          </a:xfrm>
          <a:prstGeom prst="rect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cxnSp>
        <p:nvCxnSpPr>
          <p:cNvPr id="339" name="Straight Arrow Connector 338"/>
          <p:cNvCxnSpPr>
            <a:stCxn id="329" idx="2"/>
            <a:endCxn id="334" idx="0"/>
          </p:cNvCxnSpPr>
          <p:nvPr/>
        </p:nvCxnSpPr>
        <p:spPr>
          <a:xfrm rot="5400000">
            <a:off x="1581150" y="4464050"/>
            <a:ext cx="342900" cy="1588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0" name="Straight Arrow Connector 339"/>
          <p:cNvCxnSpPr>
            <a:stCxn id="325" idx="2"/>
          </p:cNvCxnSpPr>
          <p:nvPr/>
        </p:nvCxnSpPr>
        <p:spPr>
          <a:xfrm rot="16200000" flipH="1">
            <a:off x="23812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1" name="Straight Arrow Connector 340"/>
          <p:cNvCxnSpPr>
            <a:stCxn id="330" idx="2"/>
          </p:cNvCxnSpPr>
          <p:nvPr/>
        </p:nvCxnSpPr>
        <p:spPr>
          <a:xfrm rot="5400000">
            <a:off x="28003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2" name="Straight Arrow Connector 341"/>
          <p:cNvCxnSpPr>
            <a:stCxn id="327" idx="2"/>
          </p:cNvCxnSpPr>
          <p:nvPr/>
        </p:nvCxnSpPr>
        <p:spPr>
          <a:xfrm rot="16200000" flipH="1">
            <a:off x="360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3" name="Straight Arrow Connector 342"/>
          <p:cNvCxnSpPr>
            <a:stCxn id="331" idx="2"/>
          </p:cNvCxnSpPr>
          <p:nvPr/>
        </p:nvCxnSpPr>
        <p:spPr>
          <a:xfrm rot="5400000">
            <a:off x="4019550" y="4387850"/>
            <a:ext cx="342900" cy="1524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4" name="Straight Arrow Connector 343"/>
          <p:cNvCxnSpPr>
            <a:stCxn id="326" idx="2"/>
          </p:cNvCxnSpPr>
          <p:nvPr/>
        </p:nvCxnSpPr>
        <p:spPr>
          <a:xfrm rot="16200000" flipH="1">
            <a:off x="49339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5" name="Straight Arrow Connector 344"/>
          <p:cNvCxnSpPr>
            <a:stCxn id="332" idx="2"/>
          </p:cNvCxnSpPr>
          <p:nvPr/>
        </p:nvCxnSpPr>
        <p:spPr>
          <a:xfrm rot="5400000">
            <a:off x="55816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6" name="Straight Arrow Connector 345"/>
          <p:cNvCxnSpPr>
            <a:stCxn id="328" idx="2"/>
          </p:cNvCxnSpPr>
          <p:nvPr/>
        </p:nvCxnSpPr>
        <p:spPr>
          <a:xfrm rot="16200000" flipH="1">
            <a:off x="6762750" y="4311650"/>
            <a:ext cx="342900" cy="3048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47" name="Straight Arrow Connector 346"/>
          <p:cNvCxnSpPr>
            <a:stCxn id="333" idx="2"/>
          </p:cNvCxnSpPr>
          <p:nvPr/>
        </p:nvCxnSpPr>
        <p:spPr>
          <a:xfrm rot="5400000">
            <a:off x="7410450" y="4425950"/>
            <a:ext cx="342900" cy="76200"/>
          </a:xfrm>
          <a:prstGeom prst="straightConnector1">
            <a:avLst/>
          </a:prstGeom>
          <a:ln w="15875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aphicFrame>
        <p:nvGraphicFramePr>
          <p:cNvPr id="348" name="Table 347"/>
          <p:cNvGraphicFramePr>
            <a:graphicFrameLocks noGrp="1"/>
          </p:cNvGraphicFramePr>
          <p:nvPr/>
        </p:nvGraphicFramePr>
        <p:xfrm>
          <a:off x="6553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49" name="Table 348"/>
          <p:cNvGraphicFramePr>
            <a:graphicFrameLocks noGrp="1"/>
          </p:cNvGraphicFramePr>
          <p:nvPr/>
        </p:nvGraphicFramePr>
        <p:xfrm>
          <a:off x="1524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1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  <a:endParaRPr lang="en-US" sz="1200" dirty="0">
                        <a:solidFill>
                          <a:schemeClr val="bg1"/>
                        </a:solidFill>
                        <a:latin typeface="Arial" pitchFamily="34" charset="0"/>
                        <a:cs typeface="Arial" pitchFamily="34" charset="0"/>
                      </a:endParaRP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0" name="Table 349"/>
          <p:cNvGraphicFramePr>
            <a:graphicFrameLocks noGrp="1"/>
          </p:cNvGraphicFramePr>
          <p:nvPr/>
        </p:nvGraphicFramePr>
        <p:xfrm>
          <a:off x="22860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2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, 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1" name="Table 350"/>
          <p:cNvGraphicFramePr>
            <a:graphicFrameLocks noGrp="1"/>
          </p:cNvGraphicFramePr>
          <p:nvPr/>
        </p:nvGraphicFramePr>
        <p:xfrm>
          <a:off x="35052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3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52" name="Table 351"/>
          <p:cNvGraphicFramePr>
            <a:graphicFrameLocks noGrp="1"/>
          </p:cNvGraphicFramePr>
          <p:nvPr/>
        </p:nvGraphicFramePr>
        <p:xfrm>
          <a:off x="4724400" y="5041900"/>
          <a:ext cx="1447800" cy="279400"/>
        </p:xfrm>
        <a:graphic>
          <a:graphicData uri="http://schemas.openxmlformats.org/drawingml/2006/table">
            <a:tbl>
              <a:tblPr firstRow="1" bandRow="1"/>
              <a:tblGrid>
                <a:gridCol w="1447800"/>
              </a:tblGrid>
              <a:tr h="279400">
                <a:tc>
                  <a:txBody>
                    <a:bodyPr/>
                    <a:lstStyle>
                      <a:defPPr>
                        <a:defRPr lang="en-US"/>
                      </a:defPPr>
                      <a:lvl1pPr marL="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13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25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39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51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564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2780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199908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039" algn="l" defTabSz="914259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200" b="1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n</a:t>
                      </a:r>
                      <a:r>
                        <a:rPr kumimoji="0" lang="en-US" sz="1200" b="1" i="1" u="none" strike="noStrike" kern="1200" cap="none" spc="0" normalizeH="0" baseline="-25000" noProof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Arial" pitchFamily="34" charset="0"/>
                          <a:ea typeface="+mn-ea"/>
                          <a:cs typeface="Arial" pitchFamily="34" charset="0"/>
                        </a:rPr>
                        <a:t>4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 [</a:t>
                      </a:r>
                      <a:r>
                        <a:rPr lang="en-US" sz="1200" i="1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n</a:t>
                      </a:r>
                      <a:r>
                        <a:rPr lang="en-US" sz="1200" i="1" baseline="-250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5</a:t>
                      </a:r>
                      <a:r>
                        <a:rPr lang="en-US" sz="1200" dirty="0" smtClean="0">
                          <a:solidFill>
                            <a:schemeClr val="bg1"/>
                          </a:solidFill>
                          <a:latin typeface="Arial" pitchFamily="34" charset="0"/>
                          <a:cs typeface="Arial" pitchFamily="34" charset="0"/>
                        </a:rPr>
                        <a:t>]</a:t>
                      </a:r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53" name="TextBox 352"/>
          <p:cNvSpPr txBox="1"/>
          <p:nvPr/>
        </p:nvSpPr>
        <p:spPr>
          <a:xfrm>
            <a:off x="880392" y="273050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Map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354" name="TextBox 353"/>
          <p:cNvSpPr txBox="1"/>
          <p:nvPr/>
        </p:nvSpPr>
        <p:spPr>
          <a:xfrm>
            <a:off x="551777" y="4330700"/>
            <a:ext cx="9236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b="1" dirty="0" smtClean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Reduce</a:t>
            </a:r>
            <a:endParaRPr lang="en-US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29492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3" grpId="0" animBg="1"/>
      <p:bldP spid="304" grpId="0" animBg="1"/>
      <p:bldP spid="308" grpId="0" animBg="1"/>
      <p:bldP spid="309" grpId="0" animBg="1"/>
      <p:bldP spid="315" grpId="0" animBg="1"/>
      <p:bldP spid="316" grpId="0" animBg="1"/>
      <p:bldP spid="317" grpId="0" animBg="1"/>
      <p:bldP spid="320" grpId="0" animBg="1"/>
      <p:bldP spid="323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1" grpId="0" animBg="1"/>
      <p:bldP spid="332" grpId="0" animBg="1"/>
      <p:bldP spid="333" grpId="0" animBg="1"/>
      <p:bldP spid="334" grpId="0" animBg="1"/>
      <p:bldP spid="335" grpId="0" animBg="1"/>
      <p:bldP spid="336" grpId="0" animBg="1"/>
      <p:bldP spid="337" grpId="0" animBg="1"/>
      <p:bldP spid="338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Pseudo-Code</a:t>
            </a:r>
            <a:endParaRPr lang="en-US" dirty="0"/>
          </a:p>
        </p:txBody>
      </p:sp>
      <p:pic>
        <p:nvPicPr>
          <p:cNvPr id="5" name="Content Placeholder 4" descr="graphs-pr.pn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152525" y="1733550"/>
            <a:ext cx="6915150" cy="3771900"/>
          </a:xfrm>
        </p:spPr>
      </p:pic>
    </p:spTree>
    <p:extLst>
      <p:ext uri="{BB962C8B-B14F-4D97-AF65-F5344CB8AC3E}">
        <p14:creationId xmlns:p14="http://schemas.microsoft.com/office/powerpoint/2010/main" val="4784054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Complete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additional complexities</a:t>
            </a:r>
          </a:p>
          <a:p>
            <a:pPr lvl="1"/>
            <a:r>
              <a:rPr lang="en-US" dirty="0" smtClean="0"/>
              <a:t>What is the proper treatment of dangling nodes?</a:t>
            </a:r>
          </a:p>
          <a:p>
            <a:pPr lvl="1"/>
            <a:r>
              <a:rPr lang="en-US" dirty="0" smtClean="0"/>
              <a:t>How do we factor in the random jump factor?</a:t>
            </a:r>
          </a:p>
          <a:p>
            <a:r>
              <a:rPr lang="en-US" dirty="0" smtClean="0"/>
              <a:t>Solution: </a:t>
            </a:r>
          </a:p>
          <a:p>
            <a:pPr lvl="1"/>
            <a:r>
              <a:rPr lang="en-US" dirty="0" smtClean="0"/>
              <a:t>Second pass to redistribute “missing </a:t>
            </a:r>
            <a:r>
              <a:rPr lang="en-US" dirty="0" err="1" smtClean="0"/>
              <a:t>PageRank</a:t>
            </a:r>
            <a:r>
              <a:rPr lang="en-US" dirty="0" smtClean="0"/>
              <a:t> mass” and account for random jumps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r>
              <a:rPr lang="en-US" i="1" dirty="0" smtClean="0"/>
              <a:t>p</a:t>
            </a:r>
            <a:r>
              <a:rPr lang="en-US" dirty="0" smtClean="0"/>
              <a:t> is PageRank value from before, </a:t>
            </a:r>
            <a:r>
              <a:rPr lang="en-US" i="1" dirty="0" smtClean="0"/>
              <a:t>p</a:t>
            </a:r>
            <a:r>
              <a:rPr lang="en-US" dirty="0" smtClean="0"/>
              <a:t>' is updated PageRank value</a:t>
            </a:r>
          </a:p>
          <a:p>
            <a:pPr lvl="1"/>
            <a:r>
              <a:rPr lang="en-US" i="1" dirty="0" smtClean="0"/>
              <a:t>N</a:t>
            </a:r>
            <a:r>
              <a:rPr lang="en-US" dirty="0" smtClean="0"/>
              <a:t> is the number of nodes in the graph</a:t>
            </a:r>
          </a:p>
          <a:p>
            <a:pPr lvl="1"/>
            <a:r>
              <a:rPr lang="en-US" i="1" dirty="0" smtClean="0"/>
              <a:t>m</a:t>
            </a:r>
            <a:r>
              <a:rPr lang="en-US" dirty="0" smtClean="0"/>
              <a:t> is the missing PageRank mass</a:t>
            </a:r>
          </a:p>
          <a:p>
            <a:r>
              <a:rPr lang="en-US" dirty="0" smtClean="0"/>
              <a:t>Additional optimization: make it a single pass!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0200" y="3733800"/>
            <a:ext cx="3520440" cy="607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2816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PageRank</a:t>
            </a:r>
            <a:r>
              <a:rPr lang="en-US" dirty="0" smtClean="0"/>
              <a:t> Convergence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convergence criteria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values don’t change</a:t>
            </a:r>
          </a:p>
          <a:p>
            <a:pPr lvl="1"/>
            <a:r>
              <a:rPr lang="en-US" dirty="0" smtClean="0"/>
              <a:t>Iterate until </a:t>
            </a:r>
            <a:r>
              <a:rPr lang="en-US" dirty="0" err="1" smtClean="0"/>
              <a:t>PageRank</a:t>
            </a:r>
            <a:r>
              <a:rPr lang="en-US" dirty="0" smtClean="0"/>
              <a:t> rankings don’t change</a:t>
            </a:r>
          </a:p>
          <a:p>
            <a:pPr lvl="1"/>
            <a:r>
              <a:rPr lang="en-US" dirty="0" smtClean="0"/>
              <a:t>Fixed number of iterations</a:t>
            </a:r>
          </a:p>
          <a:p>
            <a:r>
              <a:rPr lang="en-US" dirty="0" smtClean="0"/>
              <a:t>Convergence for web graphs?</a:t>
            </a:r>
          </a:p>
          <a:p>
            <a:pPr lvl="1"/>
            <a:r>
              <a:rPr lang="en-US" dirty="0" smtClean="0"/>
              <a:t>Not a straightforward question</a:t>
            </a:r>
          </a:p>
          <a:p>
            <a:r>
              <a:rPr lang="en-US" dirty="0" smtClean="0"/>
              <a:t>Watch out for link spam:</a:t>
            </a:r>
          </a:p>
          <a:p>
            <a:pPr lvl="1"/>
            <a:r>
              <a:rPr lang="en-US" dirty="0" smtClean="0"/>
              <a:t>Link farms</a:t>
            </a:r>
          </a:p>
          <a:p>
            <a:pPr lvl="1"/>
            <a:r>
              <a:rPr lang="en-US" dirty="0" smtClean="0"/>
              <a:t>Spider traps</a:t>
            </a:r>
          </a:p>
          <a:p>
            <a:pPr lvl="1"/>
            <a:r>
              <a:rPr lang="en-US" dirty="0" smtClean="0"/>
              <a:t>…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72939131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</a:t>
            </a:r>
            <a:r>
              <a:rPr lang="en-US" dirty="0" err="1" smtClean="0"/>
              <a:t>PageRank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Variations of PageRank</a:t>
            </a:r>
          </a:p>
          <a:p>
            <a:pPr lvl="1"/>
            <a:r>
              <a:rPr lang="en-US" dirty="0" smtClean="0"/>
              <a:t>Weighted edges</a:t>
            </a:r>
          </a:p>
          <a:p>
            <a:pPr lvl="1"/>
            <a:r>
              <a:rPr lang="en-US" dirty="0" smtClean="0"/>
              <a:t>Personalized PageRank</a:t>
            </a:r>
          </a:p>
          <a:p>
            <a:r>
              <a:rPr lang="en-US" dirty="0" smtClean="0"/>
              <a:t>Variants on graph random walks</a:t>
            </a:r>
          </a:p>
          <a:p>
            <a:pPr lvl="1"/>
            <a:r>
              <a:rPr lang="en-US" dirty="0" smtClean="0"/>
              <a:t>Hubs and authorities (HITS)</a:t>
            </a:r>
          </a:p>
          <a:p>
            <a:pPr lvl="1"/>
            <a:r>
              <a:rPr lang="en-US" dirty="0" smtClean="0"/>
              <a:t>SALSA</a:t>
            </a:r>
          </a:p>
        </p:txBody>
      </p:sp>
    </p:spTree>
    <p:extLst>
      <p:ext uri="{BB962C8B-B14F-4D97-AF65-F5344CB8AC3E}">
        <p14:creationId xmlns:p14="http://schemas.microsoft.com/office/powerpoint/2010/main" val="134073883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Old_cathedral_of_Kaliningrad_in_Russia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5745" cy="6858000"/>
          </a:xfrm>
          <a:prstGeom prst="rect">
            <a:avLst/>
          </a:prstGeom>
        </p:spPr>
      </p:pic>
      <p:sp>
        <p:nvSpPr>
          <p:cNvPr id="3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 </a:t>
            </a:r>
            <a:r>
              <a:rPr lang="en-US" sz="1000" b="0" dirty="0" smtClean="0"/>
              <a:t>Wikipedia </a:t>
            </a:r>
            <a:r>
              <a:rPr lang="en-US" sz="1000" b="0" dirty="0"/>
              <a:t>(Kaliningrad)</a:t>
            </a:r>
          </a:p>
        </p:txBody>
      </p:sp>
    </p:spTree>
    <p:extLst>
      <p:ext uri="{BB962C8B-B14F-4D97-AF65-F5344CB8AC3E}">
        <p14:creationId xmlns:p14="http://schemas.microsoft.com/office/powerpoint/2010/main" val="33178498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Static prior for web ranking</a:t>
            </a:r>
          </a:p>
          <a:p>
            <a:r>
              <a:rPr lang="en-US" dirty="0" smtClean="0"/>
              <a:t>Identification of “special nodes” in a network</a:t>
            </a:r>
          </a:p>
          <a:p>
            <a:r>
              <a:rPr lang="en-US" dirty="0" smtClean="0"/>
              <a:t>Link recommendation</a:t>
            </a:r>
          </a:p>
          <a:p>
            <a:r>
              <a:rPr lang="en-US" dirty="0" smtClean="0"/>
              <a:t>Additional feature in any machine learning problem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0333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Classes of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r>
              <a:rPr lang="en-US" dirty="0" smtClean="0"/>
              <a:t> pattern matching</a:t>
            </a:r>
          </a:p>
          <a:p>
            <a:r>
              <a:rPr lang="en-US" dirty="0" smtClean="0"/>
              <a:t>Computing simple graph statistics</a:t>
            </a:r>
          </a:p>
          <a:p>
            <a:pPr lvl="1"/>
            <a:r>
              <a:rPr lang="en-US" dirty="0" smtClean="0"/>
              <a:t>Degree vertex distributions</a:t>
            </a:r>
          </a:p>
          <a:p>
            <a:r>
              <a:rPr lang="en-US" dirty="0" smtClean="0"/>
              <a:t>Computing more complex graph statistics</a:t>
            </a:r>
          </a:p>
          <a:p>
            <a:pPr lvl="1"/>
            <a:r>
              <a:rPr lang="en-US" dirty="0" smtClean="0"/>
              <a:t>Clustering coefficients</a:t>
            </a:r>
          </a:p>
          <a:p>
            <a:pPr lvl="1"/>
            <a:r>
              <a:rPr lang="en-US" dirty="0" smtClean="0"/>
              <a:t>Counting triangles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3794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Issues for Graph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Sparse vs. dense graphs</a:t>
            </a:r>
          </a:p>
          <a:p>
            <a:r>
              <a:rPr lang="en-US" dirty="0" smtClean="0"/>
              <a:t>Graph topologies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8526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paceball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5650" y="3422650"/>
            <a:ext cx="12700" cy="12700"/>
          </a:xfrm>
          <a:prstGeom prst="rect">
            <a:avLst/>
          </a:prstGeom>
        </p:spPr>
      </p:pic>
      <p:pic>
        <p:nvPicPr>
          <p:cNvPr id="5" name="Picture 4" descr="4324320625_cd0f67e35e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39624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/>
              <a:t>Source:</a:t>
            </a:r>
            <a:r>
              <a:rPr lang="en-US" sz="1000" b="0" dirty="0" smtClean="0"/>
              <a:t> http://www.flickr.com/photos/fusedforces/4324320625/</a:t>
            </a:r>
            <a:endParaRPr lang="en-US" sz="1000" b="0" dirty="0"/>
          </a:p>
        </p:txBody>
      </p:sp>
    </p:spTree>
    <p:extLst>
      <p:ext uri="{BB962C8B-B14F-4D97-AF65-F5344CB8AC3E}">
        <p14:creationId xmlns:p14="http://schemas.microsoft.com/office/powerpoint/2010/main" val="184011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Java verbosity</a:t>
            </a:r>
          </a:p>
          <a:p>
            <a:r>
              <a:rPr lang="en-US" dirty="0" smtClean="0"/>
              <a:t>Hadoop task startup time</a:t>
            </a:r>
          </a:p>
          <a:p>
            <a:r>
              <a:rPr lang="en-US" dirty="0" smtClean="0"/>
              <a:t>Stragglers</a:t>
            </a:r>
          </a:p>
          <a:p>
            <a:r>
              <a:rPr lang="en-US" dirty="0" smtClean="0"/>
              <a:t>Needless graph shuffling</a:t>
            </a:r>
          </a:p>
          <a:p>
            <a:r>
              <a:rPr lang="en-US" dirty="0" err="1" smtClean="0"/>
              <a:t>Checkpointing</a:t>
            </a:r>
            <a:r>
              <a:rPr lang="en-US" dirty="0" smtClean="0"/>
              <a:t> at each iteration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008542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ndersonMill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31" y="1"/>
            <a:ext cx="9173631" cy="6880226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Iterative Algorithms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(Water wheel)</a:t>
            </a:r>
            <a:endParaRPr lang="en-US" sz="10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98184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64564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combiners</a:t>
            </a:r>
          </a:p>
          <a:p>
            <a:pPr lvl="1"/>
            <a:r>
              <a:rPr lang="en-US" dirty="0" smtClean="0"/>
              <a:t>Perform local aggregation on map output</a:t>
            </a:r>
          </a:p>
          <a:p>
            <a:pPr lvl="1"/>
            <a:r>
              <a:rPr lang="en-US" dirty="0" smtClean="0"/>
              <a:t>Downside: intermediate data is still materialized</a:t>
            </a:r>
          </a:p>
          <a:p>
            <a:r>
              <a:rPr lang="en-US" dirty="0" smtClean="0"/>
              <a:t>Better: in-</a:t>
            </a:r>
            <a:r>
              <a:rPr lang="en-US" dirty="0" err="1" smtClean="0"/>
              <a:t>mapper</a:t>
            </a:r>
            <a:r>
              <a:rPr lang="en-US" dirty="0" smtClean="0"/>
              <a:t> combining</a:t>
            </a:r>
          </a:p>
          <a:p>
            <a:pPr lvl="1"/>
            <a:r>
              <a:rPr lang="en-US" dirty="0" smtClean="0"/>
              <a:t>Preserve state across multiple map calls, aggregate messages in buffer, emit buffer contents at end</a:t>
            </a:r>
          </a:p>
          <a:p>
            <a:pPr lvl="1"/>
            <a:r>
              <a:rPr lang="en-US" dirty="0" smtClean="0"/>
              <a:t>Downside: requires memory management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 bwMode="auto">
          <a:xfrm>
            <a:off x="1600200" y="4114800"/>
            <a:ext cx="2514600" cy="2514600"/>
          </a:xfrm>
          <a:prstGeom prst="roundRect">
            <a:avLst>
              <a:gd name="adj" fmla="val 8306"/>
            </a:avLst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7" name="Rounded Rectangle 6"/>
          <p:cNvSpPr/>
          <p:nvPr/>
        </p:nvSpPr>
        <p:spPr bwMode="auto">
          <a:xfrm>
            <a:off x="1828800" y="48768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setup</a:t>
            </a:r>
          </a:p>
        </p:txBody>
      </p:sp>
      <p:sp>
        <p:nvSpPr>
          <p:cNvPr id="8" name="Rounded Rectangle 7"/>
          <p:cNvSpPr/>
          <p:nvPr/>
        </p:nvSpPr>
        <p:spPr bwMode="auto">
          <a:xfrm>
            <a:off x="1828800" y="54102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/>
                <a:cs typeface="Gill Sans"/>
              </a:rPr>
              <a:t>map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1828800" y="5943600"/>
            <a:ext cx="20574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1800" dirty="0" smtClean="0">
                <a:solidFill>
                  <a:schemeClr val="bg1"/>
                </a:solidFill>
                <a:latin typeface="Gill Sans"/>
                <a:cs typeface="Gill Sans"/>
              </a:rPr>
              <a:t>cleanup</a:t>
            </a:r>
            <a:endParaRPr kumimoji="0" lang="en-US" sz="1800" b="1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0" name="Rounded Rectangle 9"/>
          <p:cNvSpPr/>
          <p:nvPr/>
        </p:nvSpPr>
        <p:spPr bwMode="auto">
          <a:xfrm>
            <a:off x="1828800" y="4419600"/>
            <a:ext cx="2057400" cy="3048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b="0" dirty="0" smtClean="0">
                <a:solidFill>
                  <a:schemeClr val="bg1"/>
                </a:solidFill>
                <a:latin typeface="Gill Sans"/>
                <a:cs typeface="Gill Sans"/>
              </a:rPr>
              <a:t>buffer</a:t>
            </a:r>
            <a:endParaRPr kumimoji="0" lang="en-US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3" name="Up-Down Arrow 12"/>
          <p:cNvSpPr/>
          <p:nvPr/>
        </p:nvSpPr>
        <p:spPr bwMode="auto">
          <a:xfrm>
            <a:off x="3003884" y="4572000"/>
            <a:ext cx="425116" cy="1143000"/>
          </a:xfrm>
          <a:prstGeom prst="upDownArrow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15" name="Bent-Up Arrow 14"/>
          <p:cNvSpPr/>
          <p:nvPr/>
        </p:nvSpPr>
        <p:spPr bwMode="auto">
          <a:xfrm rot="5400000">
            <a:off x="3048000" y="5029200"/>
            <a:ext cx="1828800" cy="914400"/>
          </a:xfrm>
          <a:prstGeom prst="bentUpArrow">
            <a:avLst>
              <a:gd name="adj1" fmla="val 20270"/>
              <a:gd name="adj2" fmla="val 25000"/>
              <a:gd name="adj3" fmla="val 24212"/>
            </a:avLst>
          </a:prstGeom>
          <a:ln>
            <a:headEnd type="none" w="med" len="med"/>
            <a:tailEnd type="none" w="med" len="med"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Gill Sans"/>
              <a:cs typeface="Gill San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19600" y="5943600"/>
            <a:ext cx="3383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0" dirty="0" smtClean="0">
                <a:solidFill>
                  <a:schemeClr val="bg1"/>
                </a:solidFill>
                <a:latin typeface="Gill Sans"/>
                <a:cs typeface="Gill Sans"/>
              </a:rPr>
              <a:t>Emit all key-value pairs at once</a:t>
            </a:r>
            <a:endParaRPr lang="en-US" sz="2000" b="0" dirty="0">
              <a:solidFill>
                <a:schemeClr val="bg1"/>
              </a:solidFill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42164926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 animBg="1"/>
      <p:bldP spid="7" grpId="0" animBg="1"/>
      <p:bldP spid="8" grpId="0" animBg="1"/>
      <p:bldP spid="9" grpId="0" animBg="1"/>
      <p:bldP spid="10" grpId="0" animBg="1"/>
      <p:bldP spid="13" grpId="0" animBg="1"/>
      <p:bldP spid="15" grpId="0" animBg="1"/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Better Partitioning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Default: hash partitioning</a:t>
            </a:r>
          </a:p>
          <a:p>
            <a:pPr lvl="1"/>
            <a:r>
              <a:rPr lang="en-US" dirty="0" smtClean="0"/>
              <a:t>Randomly assign nodes to partitions</a:t>
            </a:r>
          </a:p>
          <a:p>
            <a:r>
              <a:rPr lang="en-US" dirty="0" smtClean="0"/>
              <a:t>Observation: many graphs exhibit local structure</a:t>
            </a:r>
          </a:p>
          <a:p>
            <a:pPr lvl="1"/>
            <a:r>
              <a:rPr lang="en-US" dirty="0" smtClean="0"/>
              <a:t>E.g., communities in social networks</a:t>
            </a:r>
          </a:p>
          <a:p>
            <a:pPr lvl="1"/>
            <a:r>
              <a:rPr lang="en-US" dirty="0" smtClean="0"/>
              <a:t>Better partitioning creates more opportunities for local aggregation</a:t>
            </a:r>
          </a:p>
          <a:p>
            <a:r>
              <a:rPr lang="en-US" dirty="0" smtClean="0"/>
              <a:t>Unfortunately, partitioning is </a:t>
            </a:r>
            <a:r>
              <a:rPr lang="en-US" b="1" dirty="0" smtClean="0"/>
              <a:t>hard</a:t>
            </a:r>
            <a:r>
              <a:rPr lang="en-US" dirty="0" smtClean="0"/>
              <a:t>!</a:t>
            </a:r>
          </a:p>
          <a:p>
            <a:pPr lvl="1"/>
            <a:r>
              <a:rPr lang="en-US" dirty="0" smtClean="0"/>
              <a:t>Sometimes, chick-and-egg… </a:t>
            </a:r>
          </a:p>
          <a:p>
            <a:pPr lvl="1"/>
            <a:r>
              <a:rPr lang="en-US" dirty="0" smtClean="0"/>
              <a:t>But cheap heuristics sometimes available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webgraphs</a:t>
            </a:r>
            <a:r>
              <a:rPr lang="en-US" dirty="0" smtClean="0"/>
              <a:t>: range partition on domain-sorted URLs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922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Design Pattern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implementation contains two </a:t>
            </a:r>
            <a:r>
              <a:rPr lang="en-US" dirty="0" err="1" smtClean="0"/>
              <a:t>dataflows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Messages (actual computations)</a:t>
            </a:r>
          </a:p>
          <a:p>
            <a:pPr lvl="1"/>
            <a:r>
              <a:rPr lang="en-US" dirty="0" smtClean="0"/>
              <a:t>Graph structure (“bookkeeping”)</a:t>
            </a:r>
          </a:p>
          <a:p>
            <a:r>
              <a:rPr lang="en-US" dirty="0" err="1" smtClean="0"/>
              <a:t>Schimmy</a:t>
            </a:r>
            <a:r>
              <a:rPr lang="en-US" dirty="0" smtClean="0"/>
              <a:t>: separate the two </a:t>
            </a:r>
            <a:r>
              <a:rPr lang="en-US" dirty="0" err="1" smtClean="0"/>
              <a:t>dataflows</a:t>
            </a:r>
            <a:r>
              <a:rPr lang="en-US" dirty="0" smtClean="0"/>
              <a:t>, shuffle only the messages</a:t>
            </a:r>
          </a:p>
          <a:p>
            <a:pPr lvl="1"/>
            <a:r>
              <a:rPr lang="en-US" dirty="0" smtClean="0"/>
              <a:t>Basic idea: merge join between graph structure and messages</a:t>
            </a:r>
          </a:p>
        </p:txBody>
      </p:sp>
      <p:sp>
        <p:nvSpPr>
          <p:cNvPr id="4" name="Rectangle 3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43000" y="3733800"/>
            <a:ext cx="27238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  <p:cxnSp>
        <p:nvCxnSpPr>
          <p:cNvPr id="7" name="Straight Arrow Connector 6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 bwMode="auto">
          <a:xfrm>
            <a:off x="13716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0" name="Rectangle 9"/>
          <p:cNvSpPr/>
          <p:nvPr/>
        </p:nvSpPr>
        <p:spPr bwMode="auto">
          <a:xfrm>
            <a:off x="2438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 rot="5400000">
            <a:off x="16002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 bwMode="auto">
          <a:xfrm>
            <a:off x="35814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6482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 rot="5400000">
            <a:off x="38100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 bwMode="auto">
          <a:xfrm>
            <a:off x="57150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6" name="Rectangle 15"/>
          <p:cNvSpPr/>
          <p:nvPr/>
        </p:nvSpPr>
        <p:spPr bwMode="auto">
          <a:xfrm>
            <a:off x="6781800" y="41148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7" name="Straight Arrow Connector 16"/>
          <p:cNvCxnSpPr/>
          <p:nvPr/>
        </p:nvCxnSpPr>
        <p:spPr>
          <a:xfrm rot="5400000">
            <a:off x="5943600" y="47236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954093" y="3733800"/>
            <a:ext cx="49039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0" dirty="0" smtClean="0">
                <a:solidFill>
                  <a:srgbClr val="000000"/>
                </a:solidFill>
              </a:rPr>
              <a:t>both relations consistently partitioned and sorted by join key</a:t>
            </a:r>
            <a:endParaRPr lang="en-US" sz="14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9755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6" grpId="0"/>
      <p:bldP spid="6" grpId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Some Graph Problems</a:t>
            </a:r>
          </a:p>
        </p:txBody>
      </p:sp>
      <p:sp>
        <p:nvSpPr>
          <p:cNvPr id="7475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mtClean="0"/>
              <a:t>Finding shortest paths</a:t>
            </a:r>
          </a:p>
          <a:p>
            <a:pPr lvl="1"/>
            <a:r>
              <a:rPr lang="en-GB" smtClean="0"/>
              <a:t>Routing Internet traffic and UPS trucks</a:t>
            </a:r>
          </a:p>
          <a:p>
            <a:r>
              <a:rPr lang="en-GB" smtClean="0"/>
              <a:t>Finding minimum spanning trees</a:t>
            </a:r>
          </a:p>
          <a:p>
            <a:pPr lvl="1"/>
            <a:r>
              <a:rPr lang="en-GB" smtClean="0"/>
              <a:t>Telco laying down fiber</a:t>
            </a:r>
          </a:p>
          <a:p>
            <a:r>
              <a:rPr lang="en-GB" smtClean="0"/>
              <a:t>Finding Max Flow</a:t>
            </a:r>
          </a:p>
          <a:p>
            <a:pPr lvl="1"/>
            <a:r>
              <a:rPr lang="en-GB" smtClean="0"/>
              <a:t>Airline scheduling</a:t>
            </a:r>
          </a:p>
          <a:p>
            <a:r>
              <a:rPr lang="en-GB" smtClean="0"/>
              <a:t>Identify “special” nodes and communities</a:t>
            </a:r>
          </a:p>
          <a:p>
            <a:pPr lvl="1"/>
            <a:r>
              <a:rPr lang="en-GB" smtClean="0"/>
              <a:t>Breaking up terrorist cells, spread of avian flu</a:t>
            </a:r>
          </a:p>
          <a:p>
            <a:r>
              <a:rPr lang="en-GB" smtClean="0"/>
              <a:t>Bipartite matching</a:t>
            </a:r>
          </a:p>
          <a:p>
            <a:pPr lvl="1"/>
            <a:r>
              <a:rPr lang="en-GB" smtClean="0"/>
              <a:t>Monster.com, Match.com</a:t>
            </a:r>
          </a:p>
          <a:p>
            <a:r>
              <a:rPr lang="en-GB" smtClean="0"/>
              <a:t>And of course... PageRank</a:t>
            </a:r>
          </a:p>
        </p:txBody>
      </p:sp>
    </p:spTree>
    <p:extLst>
      <p:ext uri="{BB962C8B-B14F-4D97-AF65-F5344CB8AC3E}">
        <p14:creationId xmlns:p14="http://schemas.microsoft.com/office/powerpoint/2010/main" val="36244479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3716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1</a:t>
            </a:r>
            <a:endParaRPr kumimoji="0" lang="en-US" sz="1600" b="1" i="0" u="none" strike="noStrike" cap="none" normalizeH="0" baseline="-2500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8" name="Rectangle 7"/>
          <p:cNvSpPr/>
          <p:nvPr/>
        </p:nvSpPr>
        <p:spPr bwMode="auto">
          <a:xfrm>
            <a:off x="2438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T</a:t>
            </a:r>
            <a:r>
              <a:rPr kumimoji="0" lang="en-US" sz="1600" b="1" i="0" u="none" strike="noStrike" cap="none" normalizeH="0" baseline="-2500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Do the </a:t>
            </a:r>
            <a:r>
              <a:rPr lang="en-US" dirty="0" err="1" smtClean="0"/>
              <a:t>Schimmy</a:t>
            </a:r>
            <a:r>
              <a:rPr lang="en-US" dirty="0" smtClean="0"/>
              <a:t>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Schimmy</a:t>
            </a:r>
            <a:r>
              <a:rPr lang="en-US" dirty="0" smtClean="0"/>
              <a:t> = reduce side parallel merge join between graph structure and messages</a:t>
            </a:r>
          </a:p>
          <a:p>
            <a:pPr lvl="1"/>
            <a:r>
              <a:rPr lang="en-US" dirty="0" smtClean="0"/>
              <a:t>Consistent partitioning between input and intermediate data</a:t>
            </a:r>
          </a:p>
          <a:p>
            <a:pPr lvl="1"/>
            <a:r>
              <a:rPr lang="en-US" dirty="0" err="1" smtClean="0"/>
              <a:t>Mappers</a:t>
            </a:r>
            <a:r>
              <a:rPr lang="en-US" dirty="0" smtClean="0"/>
              <a:t> emit only messages (actual computation)</a:t>
            </a:r>
          </a:p>
          <a:p>
            <a:pPr lvl="1"/>
            <a:r>
              <a:rPr lang="en-US" dirty="0" smtClean="0"/>
              <a:t>Reducers read graph structure directly from HDFS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rot="5400000">
            <a:off x="16002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5814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  <a:endParaRPr kumimoji="0" lang="en-US" sz="1600" b="1" i="0" u="none" strike="noStrike" cap="none" normalizeH="0" baseline="0" dirty="0" smtClean="0">
              <a:ln>
                <a:noFill/>
              </a:ln>
              <a:solidFill>
                <a:srgbClr val="000000"/>
              </a:solidFill>
              <a:effectLst/>
              <a:latin typeface="Arial" charset="0"/>
            </a:endParaRPr>
          </a:p>
        </p:txBody>
      </p:sp>
      <p:sp>
        <p:nvSpPr>
          <p:cNvPr id="11" name="Rectangle 10"/>
          <p:cNvSpPr/>
          <p:nvPr/>
        </p:nvSpPr>
        <p:spPr bwMode="auto">
          <a:xfrm>
            <a:off x="46482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2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rot="5400000">
            <a:off x="38100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 bwMode="auto">
          <a:xfrm>
            <a:off x="57150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S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  <a:endParaRPr lang="en-US" dirty="0" smtClean="0">
              <a:solidFill>
                <a:srgbClr val="000000"/>
              </a:solidFill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6781800" y="3886200"/>
            <a:ext cx="609600" cy="1143000"/>
          </a:xfrm>
          <a:prstGeom prst="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dirty="0" smtClean="0">
                <a:solidFill>
                  <a:srgbClr val="000000"/>
                </a:solidFill>
                <a:latin typeface="Arial" charset="0"/>
              </a:rPr>
              <a:t>T</a:t>
            </a:r>
            <a:r>
              <a:rPr lang="en-US" baseline="-25000" dirty="0" smtClean="0">
                <a:solidFill>
                  <a:srgbClr val="000000"/>
                </a:solidFill>
                <a:latin typeface="Arial" charset="0"/>
              </a:rPr>
              <a:t>3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 rot="5400000">
            <a:off x="5943600" y="5333206"/>
            <a:ext cx="1219200" cy="1588"/>
          </a:xfrm>
          <a:prstGeom prst="straightConnector1">
            <a:avLst/>
          </a:prstGeom>
          <a:ln w="19050"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Rounded Rectangle 15"/>
          <p:cNvSpPr/>
          <p:nvPr/>
        </p:nvSpPr>
        <p:spPr bwMode="auto">
          <a:xfrm>
            <a:off x="58674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7" name="Rounded Rectangle 16"/>
          <p:cNvSpPr/>
          <p:nvPr/>
        </p:nvSpPr>
        <p:spPr bwMode="auto">
          <a:xfrm>
            <a:off x="37338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8" name="Rounded Rectangle 17"/>
          <p:cNvSpPr/>
          <p:nvPr/>
        </p:nvSpPr>
        <p:spPr bwMode="auto">
          <a:xfrm>
            <a:off x="1524000" y="5181600"/>
            <a:ext cx="1371600" cy="4572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6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charset="0"/>
              </a:rPr>
              <a:t>Reducer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1772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870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0615" y="3429000"/>
            <a:ext cx="117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intermediate data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(messages)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087775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85956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410200" y="3429000"/>
            <a:ext cx="113364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from HDFS</a:t>
            </a:r>
          </a:p>
          <a:p>
            <a:pPr algn="ctr"/>
            <a:r>
              <a:rPr lang="en-US" sz="1000" b="0" dirty="0" smtClean="0">
                <a:solidFill>
                  <a:srgbClr val="000000"/>
                </a:solidFill>
              </a:rPr>
              <a:t>(graph structure)</a:t>
            </a:r>
            <a:endParaRPr lang="en-US" sz="1000" b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6604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1" grpId="0" animBg="1"/>
      <p:bldP spid="13" grpId="0" animBg="1"/>
      <p:bldP spid="14" grpId="0" animBg="1"/>
      <p:bldP spid="16" grpId="0" animBg="1"/>
      <p:bldP spid="17" grpId="0" animBg="1"/>
      <p:bldP spid="18" grpId="0" animBg="1"/>
      <p:bldP spid="19" grpId="0"/>
      <p:bldP spid="20" grpId="0"/>
      <p:bldP spid="21" grpId="0"/>
      <p:bldP spid="25" grpId="0"/>
      <p:bldP spid="26" grpId="0"/>
      <p:bldP spid="2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Cluster setup:</a:t>
            </a:r>
          </a:p>
          <a:p>
            <a:pPr lvl="1"/>
            <a:r>
              <a:rPr lang="en-US" dirty="0" smtClean="0"/>
              <a:t>10 workers, each 2 cores (3.2 GHz Xeon), 4GB RAM, 367 GB disk</a:t>
            </a:r>
          </a:p>
          <a:p>
            <a:pPr lvl="1"/>
            <a:r>
              <a:rPr lang="en-US" dirty="0" err="1" smtClean="0"/>
              <a:t>Hadoop</a:t>
            </a:r>
            <a:r>
              <a:rPr lang="en-US" dirty="0" smtClean="0"/>
              <a:t> 0.20.0 on RHELS 5.3</a:t>
            </a:r>
          </a:p>
          <a:p>
            <a:r>
              <a:rPr lang="en-US" dirty="0" smtClean="0"/>
              <a:t>Dataset:</a:t>
            </a:r>
          </a:p>
          <a:p>
            <a:pPr lvl="1"/>
            <a:r>
              <a:rPr lang="en-US" dirty="0" smtClean="0"/>
              <a:t>First English segment of ClueWeb09 collection</a:t>
            </a:r>
          </a:p>
          <a:p>
            <a:pPr lvl="1"/>
            <a:r>
              <a:rPr lang="en-US" dirty="0" smtClean="0"/>
              <a:t>50.2m web pages (1.53 TB uncompressed, 247 GB compressed)</a:t>
            </a:r>
          </a:p>
          <a:p>
            <a:pPr lvl="1"/>
            <a:r>
              <a:rPr lang="en-US" dirty="0" smtClean="0"/>
              <a:t>Extracted </a:t>
            </a:r>
            <a:r>
              <a:rPr lang="en-US" dirty="0" err="1" smtClean="0"/>
              <a:t>webgraph</a:t>
            </a:r>
            <a:r>
              <a:rPr lang="en-US" dirty="0" smtClean="0"/>
              <a:t>: 1.4 billion links, 7.0 GB</a:t>
            </a:r>
          </a:p>
          <a:p>
            <a:pPr lvl="1"/>
            <a:r>
              <a:rPr lang="en-US" dirty="0" smtClean="0"/>
              <a:t>Dataset arranged in crawl order</a:t>
            </a:r>
          </a:p>
          <a:p>
            <a:r>
              <a:rPr lang="en-US" dirty="0" smtClean="0"/>
              <a:t>Setup:</a:t>
            </a:r>
          </a:p>
          <a:p>
            <a:pPr lvl="1"/>
            <a:r>
              <a:rPr lang="en-US" dirty="0" smtClean="0"/>
              <a:t>Measured per-iteration running time (5 iterations)</a:t>
            </a:r>
          </a:p>
          <a:p>
            <a:pPr lvl="1"/>
            <a:r>
              <a:rPr lang="en-US" dirty="0" smtClean="0"/>
              <a:t>100 partitions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63988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3" name="Object 7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99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3200400" y="2209800"/>
            <a:ext cx="1804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“Best Practices”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376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4" name="Object 8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23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863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5" name="Object 9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47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52284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226" name="Object 10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71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947675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graphicFrame>
        <p:nvGraphicFramePr>
          <p:cNvPr id="137222" name="Object 6"/>
          <p:cNvGraphicFramePr>
            <a:graphicFrameLocks noChangeAspect="1"/>
          </p:cNvGraphicFramePr>
          <p:nvPr/>
        </p:nvGraphicFramePr>
        <p:xfrm>
          <a:off x="1816100" y="1746250"/>
          <a:ext cx="5511800" cy="3365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5" name="Worksheet" r:id="rId3" imgW="5511800" imgH="3365500" progId="Excel.Sheet.12">
                  <p:embed/>
                </p:oleObj>
              </mc:Choice>
              <mc:Fallback>
                <p:oleObj name="Worksheet" r:id="rId3" imgW="5511800" imgH="3365500" progId="Excel.Sheet.12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16100" y="1746250"/>
                        <a:ext cx="5511800" cy="3365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200400" y="1981200"/>
            <a:ext cx="7232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+18%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15525" y="25908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-15%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805021" y="3429000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-60%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19421" y="3623846"/>
            <a:ext cx="6719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-69%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25823" y="2209800"/>
            <a:ext cx="4841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1.4b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64023" y="2542401"/>
            <a:ext cx="5696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674m</a:t>
            </a:r>
            <a:endParaRPr lang="en-US" sz="1200" b="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43600" y="3657600"/>
            <a:ext cx="4840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0" dirty="0" smtClean="0">
                <a:solidFill>
                  <a:schemeClr val="bg1"/>
                </a:solidFill>
              </a:rPr>
              <a:t>86m</a:t>
            </a:r>
            <a:endParaRPr lang="en-US" sz="1200" b="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034913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MapReduce sucks at iterative algorithms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Alternative programming models (later)</a:t>
            </a:r>
          </a:p>
          <a:p>
            <a:r>
              <a:rPr lang="en-US" dirty="0" smtClean="0"/>
              <a:t>Easy fixes (now)</a:t>
            </a:r>
            <a:endParaRPr lang="en-US" dirty="0"/>
          </a:p>
        </p:txBody>
      </p:sp>
      <p:sp>
        <p:nvSpPr>
          <p:cNvPr id="4" name="TextBox 3"/>
          <p:cNvSpPr txBox="1">
            <a:spLocks noChangeArrowheads="1"/>
          </p:cNvSpPr>
          <p:nvPr/>
        </p:nvSpPr>
        <p:spPr bwMode="auto">
          <a:xfrm>
            <a:off x="4572000" y="6096000"/>
            <a:ext cx="4345661" cy="461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b="0" kern="0" dirty="0" smtClean="0">
                <a:solidFill>
                  <a:srgbClr val="FF0000"/>
                </a:solidFill>
                <a:latin typeface="Gill Sans"/>
                <a:cs typeface="Gill Sans"/>
              </a:rPr>
              <a:t>Later, the “hammer” argument…</a:t>
            </a:r>
            <a:endParaRPr kumimoji="0" lang="en-US" sz="2000" b="0" i="0" u="none" strike="noStrike" kern="0" cap="none" spc="0" normalizeH="0" baseline="0" noProof="0" dirty="0" smtClean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Gill Sans"/>
              <a:cs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40064108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Today’s Agenda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Graph problems and representations</a:t>
            </a:r>
          </a:p>
          <a:p>
            <a:r>
              <a:rPr lang="en-US" dirty="0" smtClean="0"/>
              <a:t>Parallel breadth-first search</a:t>
            </a:r>
          </a:p>
          <a:p>
            <a:r>
              <a:rPr lang="en-US" dirty="0" smtClean="0"/>
              <a:t>PageRank</a:t>
            </a:r>
          </a:p>
          <a:p>
            <a:r>
              <a:rPr lang="en-US" dirty="0" smtClean="0"/>
              <a:t>Beyond PageRank and other graph algorithms</a:t>
            </a:r>
          </a:p>
          <a:p>
            <a:r>
              <a:rPr lang="en-US" dirty="0" smtClean="0"/>
              <a:t>Optimizing graph algorithms</a:t>
            </a:r>
          </a:p>
        </p:txBody>
      </p:sp>
    </p:spTree>
    <p:extLst>
      <p:ext uri="{BB962C8B-B14F-4D97-AF65-F5344CB8AC3E}">
        <p14:creationId xmlns:p14="http://schemas.microsoft.com/office/powerpoint/2010/main" val="43668165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hitennoj_honbo_garden06s3200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-550688" y="0"/>
            <a:ext cx="10245376" cy="6857999"/>
          </a:xfrm>
          <a:prstGeom prst="rect">
            <a:avLst/>
          </a:prstGeom>
        </p:spPr>
      </p:pic>
      <p:sp>
        <p:nvSpPr>
          <p:cNvPr id="5" name="TextBox 3"/>
          <p:cNvSpPr txBox="1">
            <a:spLocks noChangeArrowheads="1"/>
          </p:cNvSpPr>
          <p:nvPr/>
        </p:nvSpPr>
        <p:spPr bwMode="auto">
          <a:xfrm>
            <a:off x="0" y="6611938"/>
            <a:ext cx="274320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en-US" sz="1000" b="0" dirty="0">
                <a:solidFill>
                  <a:srgbClr val="FFFFFF"/>
                </a:solidFill>
              </a:rPr>
              <a:t>Source: </a:t>
            </a:r>
            <a:r>
              <a:rPr lang="en-US" sz="1000" b="0" dirty="0" smtClean="0">
                <a:solidFill>
                  <a:srgbClr val="FFFFFF"/>
                </a:solidFill>
              </a:rPr>
              <a:t>Wikipedia (Japanese rock garden)</a:t>
            </a:r>
            <a:endParaRPr lang="en-US" sz="1000" b="0" dirty="0">
              <a:solidFill>
                <a:srgbClr val="FFFFFF"/>
              </a:solidFill>
            </a:endParaRPr>
          </a:p>
        </p:txBody>
      </p:sp>
      <p:sp>
        <p:nvSpPr>
          <p:cNvPr id="6" name="Title 3"/>
          <p:cNvSpPr txBox="1">
            <a:spLocks/>
          </p:cNvSpPr>
          <p:nvPr/>
        </p:nvSpPr>
        <p:spPr>
          <a:xfrm>
            <a:off x="0" y="2476500"/>
            <a:ext cx="9144000" cy="1028700"/>
          </a:xfrm>
          <a:prstGeom prst="rect">
            <a:avLst/>
          </a:prstGeom>
        </p:spPr>
        <p:txBody>
          <a:bodyPr/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200" b="1" baseline="0">
                <a:solidFill>
                  <a:schemeClr val="bg1"/>
                </a:solidFill>
                <a:latin typeface="Gill Sans"/>
                <a:ea typeface="+mj-ea"/>
                <a:cs typeface="Gill San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 Black" pitchFamily="34" charset="0"/>
              </a:defRPr>
            </a:lvl5pPr>
            <a:lvl6pPr marL="45713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6pPr>
            <a:lvl7pPr marL="91425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7pPr>
            <a:lvl8pPr marL="1371390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8pPr>
            <a:lvl9pPr marL="1828519" algn="l" rtl="0" fontAlgn="base">
              <a:spcBef>
                <a:spcPct val="0"/>
              </a:spcBef>
              <a:spcAft>
                <a:spcPct val="0"/>
              </a:spcAft>
              <a:defRPr sz="3200">
                <a:solidFill>
                  <a:srgbClr val="663300"/>
                </a:solidFill>
                <a:latin typeface="Arial Black" pitchFamily="34" charset="0"/>
              </a:defRPr>
            </a:lvl9pPr>
          </a:lstStyle>
          <a:p>
            <a:pPr algn="ctr"/>
            <a:r>
              <a:rPr lang="en-US" sz="7200" b="0" dirty="0" smtClean="0">
                <a:solidFill>
                  <a:schemeClr val="tx1"/>
                </a:solidFill>
              </a:rPr>
              <a:t>Questions?</a:t>
            </a:r>
            <a:endParaRPr lang="en-US" sz="7200" b="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617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 xmlns:p14="http://schemas.microsoft.com/office/powerpoint/2010/main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Graphs and MapReduce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smtClean="0"/>
              <a:t>A large class of graph algorithms involve:</a:t>
            </a:r>
          </a:p>
          <a:p>
            <a:pPr lvl="1"/>
            <a:r>
              <a:rPr lang="en-GB" dirty="0" smtClean="0"/>
              <a:t>Performing computations at each node: based on node features, edge features, and local link structure</a:t>
            </a:r>
          </a:p>
          <a:p>
            <a:pPr lvl="1"/>
            <a:r>
              <a:rPr lang="en-GB" dirty="0" smtClean="0"/>
              <a:t>Propagating computations: “traversing” the graph</a:t>
            </a:r>
          </a:p>
          <a:p>
            <a:r>
              <a:rPr lang="en-GB" dirty="0" smtClean="0"/>
              <a:t>Key questions:</a:t>
            </a:r>
          </a:p>
          <a:p>
            <a:pPr lvl="1"/>
            <a:r>
              <a:rPr lang="en-GB" dirty="0" smtClean="0"/>
              <a:t>How do you represent graph data in MapReduce?</a:t>
            </a:r>
          </a:p>
          <a:p>
            <a:pPr lvl="1"/>
            <a:r>
              <a:rPr lang="en-GB" dirty="0" smtClean="0"/>
              <a:t>How do you traverse a graph in MapReduce?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38288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Representing Graphs</a:t>
            </a:r>
          </a:p>
        </p:txBody>
      </p:sp>
      <p:sp>
        <p:nvSpPr>
          <p:cNvPr id="7680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 = (V, E)</a:t>
            </a:r>
          </a:p>
          <a:p>
            <a:r>
              <a:rPr lang="en-US" dirty="0" smtClean="0"/>
              <a:t>Two common representations</a:t>
            </a:r>
          </a:p>
          <a:p>
            <a:pPr lvl="1"/>
            <a:r>
              <a:rPr lang="en-US" dirty="0" smtClean="0"/>
              <a:t>Adjacency matrix</a:t>
            </a:r>
          </a:p>
          <a:p>
            <a:pPr lvl="1"/>
            <a:r>
              <a:rPr lang="en-US" dirty="0" smtClean="0"/>
              <a:t>Adjacency list</a:t>
            </a:r>
          </a:p>
          <a:p>
            <a:endParaRPr lang="en-US" dirty="0" smtClean="0"/>
          </a:p>
          <a:p>
            <a:pPr lvl="1"/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17054871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Adjacency Matrices</a:t>
            </a:r>
          </a:p>
        </p:txBody>
      </p:sp>
      <p:sp>
        <p:nvSpPr>
          <p:cNvPr id="77827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GB" dirty="0" smtClean="0"/>
              <a:t>Represent a graph as an </a:t>
            </a:r>
            <a:r>
              <a:rPr lang="en-GB" i="1" dirty="0" smtClean="0"/>
              <a:t>n</a:t>
            </a:r>
            <a:r>
              <a:rPr lang="en-GB" dirty="0" smtClean="0"/>
              <a:t> x </a:t>
            </a:r>
            <a:r>
              <a:rPr lang="en-GB" i="1" dirty="0" smtClean="0"/>
              <a:t>n</a:t>
            </a:r>
            <a:r>
              <a:rPr lang="en-GB" dirty="0" smtClean="0"/>
              <a:t> square matrix </a:t>
            </a:r>
            <a:r>
              <a:rPr lang="en-GB" i="1" dirty="0" smtClean="0"/>
              <a:t>M</a:t>
            </a:r>
          </a:p>
          <a:p>
            <a:pPr lvl="1"/>
            <a:r>
              <a:rPr lang="en-GB" i="1" dirty="0" smtClean="0"/>
              <a:t>n</a:t>
            </a:r>
            <a:r>
              <a:rPr lang="en-GB" dirty="0" smtClean="0"/>
              <a:t> = |V|</a:t>
            </a:r>
          </a:p>
          <a:p>
            <a:pPr lvl="1"/>
            <a:r>
              <a:rPr lang="en-GB" i="1" dirty="0" err="1" smtClean="0"/>
              <a:t>M</a:t>
            </a:r>
            <a:r>
              <a:rPr lang="en-GB" i="1" baseline="-25000" dirty="0" err="1" smtClean="0"/>
              <a:t>ij</a:t>
            </a:r>
            <a:r>
              <a:rPr lang="en-GB" dirty="0" smtClean="0"/>
              <a:t> = 1 means a link from node </a:t>
            </a:r>
            <a:r>
              <a:rPr lang="en-GB" i="1" dirty="0" err="1" smtClean="0"/>
              <a:t>i</a:t>
            </a:r>
            <a:r>
              <a:rPr lang="en-GB" dirty="0" smtClean="0"/>
              <a:t> to </a:t>
            </a:r>
            <a:r>
              <a:rPr lang="en-GB" i="1" dirty="0" smtClean="0"/>
              <a:t>j</a:t>
            </a:r>
          </a:p>
          <a:p>
            <a:endParaRPr lang="en-GB" dirty="0" smtClean="0"/>
          </a:p>
          <a:p>
            <a:pPr lvl="1"/>
            <a:endParaRPr lang="en-GB" dirty="0" smtClean="0"/>
          </a:p>
        </p:txBody>
      </p:sp>
      <p:graphicFrame>
        <p:nvGraphicFramePr>
          <p:cNvPr id="7" name="Group 4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2353197"/>
              </p:ext>
            </p:extLst>
          </p:nvPr>
        </p:nvGraphicFramePr>
        <p:xfrm>
          <a:off x="1143000" y="2971800"/>
          <a:ext cx="2819400" cy="2667002"/>
        </p:xfrm>
        <a:graphic>
          <a:graphicData uri="http://schemas.openxmlformats.org/drawingml/2006/table">
            <a:tbl>
              <a:tblPr/>
              <a:tblGrid>
                <a:gridCol w="563513"/>
                <a:gridCol w="564431"/>
                <a:gridCol w="563513"/>
                <a:gridCol w="564430"/>
                <a:gridCol w="563513"/>
              </a:tblGrid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endParaRPr kumimoji="0" lang="en-US" sz="28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Gill Sans"/>
                        <a:cs typeface="Gill Sans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4502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33125"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base" latinLnBrk="0" hangingPunct="1">
                        <a:lnSpc>
                          <a:spcPct val="71000"/>
                        </a:lnSpc>
                        <a:spcBef>
                          <a:spcPts val="800"/>
                        </a:spcBef>
                        <a:spcAft>
                          <a:spcPct val="0"/>
                        </a:spcAft>
                        <a:buClr>
                          <a:srgbClr val="00007D"/>
                        </a:buClr>
                        <a:buSzPct val="75000"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Gill Sans"/>
                          <a:cs typeface="Gill Sans"/>
                        </a:rPr>
                        <a:t>0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7866" name="Oval 7"/>
          <p:cNvSpPr>
            <a:spLocks noChangeArrowheads="1"/>
          </p:cNvSpPr>
          <p:nvPr/>
        </p:nvSpPr>
        <p:spPr bwMode="auto">
          <a:xfrm>
            <a:off x="5334000" y="34290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1</a:t>
            </a:r>
          </a:p>
        </p:txBody>
      </p:sp>
      <p:sp>
        <p:nvSpPr>
          <p:cNvPr id="77867" name="Oval 10"/>
          <p:cNvSpPr>
            <a:spLocks noChangeArrowheads="1"/>
          </p:cNvSpPr>
          <p:nvPr/>
        </p:nvSpPr>
        <p:spPr bwMode="auto">
          <a:xfrm>
            <a:off x="6781800" y="2743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2</a:t>
            </a:r>
          </a:p>
        </p:txBody>
      </p:sp>
      <p:sp>
        <p:nvSpPr>
          <p:cNvPr id="77868" name="Oval 11"/>
          <p:cNvSpPr>
            <a:spLocks noChangeArrowheads="1"/>
          </p:cNvSpPr>
          <p:nvPr/>
        </p:nvSpPr>
        <p:spPr bwMode="auto">
          <a:xfrm>
            <a:off x="7924800" y="38862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3</a:t>
            </a:r>
          </a:p>
        </p:txBody>
      </p:sp>
      <p:sp>
        <p:nvSpPr>
          <p:cNvPr id="77869" name="Oval 12"/>
          <p:cNvSpPr>
            <a:spLocks noChangeArrowheads="1"/>
          </p:cNvSpPr>
          <p:nvPr/>
        </p:nvSpPr>
        <p:spPr bwMode="auto">
          <a:xfrm>
            <a:off x="6324600" y="5105400"/>
            <a:ext cx="533400" cy="533400"/>
          </a:xfrm>
          <a:prstGeom prst="ellipse">
            <a:avLst/>
          </a:prstGeom>
          <a:ln>
            <a:headEnd/>
            <a:tailEnd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en-US">
                <a:solidFill>
                  <a:schemeClr val="bg2"/>
                </a:solidFill>
                <a:latin typeface="Gill Sans"/>
                <a:cs typeface="Gill Sans"/>
              </a:rPr>
              <a:t>4</a:t>
            </a:r>
          </a:p>
        </p:txBody>
      </p:sp>
      <p:cxnSp>
        <p:nvCxnSpPr>
          <p:cNvPr id="77870" name="Curved Connector 14"/>
          <p:cNvCxnSpPr>
            <a:cxnSpLocks noChangeShapeType="1"/>
            <a:stCxn id="77866" idx="0"/>
            <a:endCxn id="77867" idx="2"/>
          </p:cNvCxnSpPr>
          <p:nvPr/>
        </p:nvCxnSpPr>
        <p:spPr bwMode="auto">
          <a:xfrm rot="5400000" flipH="1" flipV="1">
            <a:off x="5981700" y="26289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1" name="Curved Connector 14"/>
          <p:cNvCxnSpPr>
            <a:cxnSpLocks noChangeShapeType="1"/>
            <a:stCxn id="77866" idx="4"/>
            <a:endCxn id="77869" idx="2"/>
          </p:cNvCxnSpPr>
          <p:nvPr/>
        </p:nvCxnSpPr>
        <p:spPr bwMode="auto">
          <a:xfrm rot="16200000" flipH="1">
            <a:off x="5257800" y="43053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2" name="Curved Connector 14"/>
          <p:cNvCxnSpPr>
            <a:cxnSpLocks noChangeShapeType="1"/>
            <a:stCxn id="77867" idx="4"/>
            <a:endCxn id="77866" idx="6"/>
          </p:cNvCxnSpPr>
          <p:nvPr/>
        </p:nvCxnSpPr>
        <p:spPr bwMode="auto">
          <a:xfrm rot="5400000">
            <a:off x="6248400" y="2895600"/>
            <a:ext cx="419100" cy="11811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3" name="Curved Connector 14"/>
          <p:cNvCxnSpPr>
            <a:cxnSpLocks noChangeShapeType="1"/>
            <a:stCxn id="77867" idx="6"/>
            <a:endCxn id="77868" idx="0"/>
          </p:cNvCxnSpPr>
          <p:nvPr/>
        </p:nvCxnSpPr>
        <p:spPr bwMode="auto">
          <a:xfrm>
            <a:off x="7315200" y="3009900"/>
            <a:ext cx="876300" cy="8763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4" name="Curved Connector 14"/>
          <p:cNvCxnSpPr>
            <a:cxnSpLocks noChangeShapeType="1"/>
            <a:stCxn id="77867" idx="6"/>
            <a:endCxn id="77869" idx="6"/>
          </p:cNvCxnSpPr>
          <p:nvPr/>
        </p:nvCxnSpPr>
        <p:spPr bwMode="auto">
          <a:xfrm flipH="1">
            <a:off x="6858000" y="3009900"/>
            <a:ext cx="457200" cy="2362200"/>
          </a:xfrm>
          <a:prstGeom prst="curvedConnector3">
            <a:avLst>
              <a:gd name="adj1" fmla="val -50000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5" name="Curved Connector 14"/>
          <p:cNvCxnSpPr>
            <a:cxnSpLocks noChangeShapeType="1"/>
            <a:stCxn id="77868" idx="3"/>
            <a:endCxn id="77866" idx="5"/>
          </p:cNvCxnSpPr>
          <p:nvPr/>
        </p:nvCxnSpPr>
        <p:spPr bwMode="auto">
          <a:xfrm rot="5400000" flipH="1">
            <a:off x="6667501" y="3006725"/>
            <a:ext cx="457200" cy="2212975"/>
          </a:xfrm>
          <a:prstGeom prst="curvedConnector3">
            <a:avLst>
              <a:gd name="adj1" fmla="val -67088"/>
            </a:avLst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6" name="Curved Connector 14"/>
          <p:cNvCxnSpPr>
            <a:cxnSpLocks noChangeShapeType="1"/>
            <a:stCxn id="77869" idx="0"/>
            <a:endCxn id="77866" idx="6"/>
          </p:cNvCxnSpPr>
          <p:nvPr/>
        </p:nvCxnSpPr>
        <p:spPr bwMode="auto">
          <a:xfrm rot="16200000" flipV="1">
            <a:off x="5524500" y="4038600"/>
            <a:ext cx="1409700" cy="7239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877" name="Curved Connector 14"/>
          <p:cNvCxnSpPr>
            <a:cxnSpLocks noChangeShapeType="1"/>
            <a:stCxn id="77869" idx="6"/>
            <a:endCxn id="77868" idx="4"/>
          </p:cNvCxnSpPr>
          <p:nvPr/>
        </p:nvCxnSpPr>
        <p:spPr bwMode="auto">
          <a:xfrm flipV="1">
            <a:off x="6858000" y="4419600"/>
            <a:ext cx="1333500" cy="952500"/>
          </a:xfrm>
          <a:prstGeom prst="curvedConnector2">
            <a:avLst/>
          </a:prstGeom>
          <a:ln>
            <a:headEnd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7457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efault Design">
  <a:themeElements>
    <a:clrScheme name="My Theme 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FFF99"/>
      </a:accent1>
      <a:accent2>
        <a:srgbClr val="9999FF"/>
      </a:accent2>
      <a:accent3>
        <a:srgbClr val="CCFF99"/>
      </a:accent3>
      <a:accent4>
        <a:srgbClr val="FF99CC"/>
      </a:accent4>
      <a:accent5>
        <a:srgbClr val="99CCFF"/>
      </a:accent5>
      <a:accent6>
        <a:srgbClr val="FFCC99"/>
      </a:accent6>
      <a:hlink>
        <a:srgbClr val="FFFFFF"/>
      </a:hlink>
      <a:folHlink>
        <a:srgbClr val="B2B2B2"/>
      </a:folHlink>
    </a:clrScheme>
    <a:fontScheme name="Default Design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6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25252F"/>
        </a:dk1>
        <a:lt1>
          <a:srgbClr val="9999FF"/>
        </a:lt1>
        <a:dk2>
          <a:srgbClr val="000000"/>
        </a:dk2>
        <a:lt2>
          <a:srgbClr val="FFFFFF"/>
        </a:lt2>
        <a:accent1>
          <a:srgbClr val="3366FF"/>
        </a:accent1>
        <a:accent2>
          <a:srgbClr val="003399"/>
        </a:accent2>
        <a:accent3>
          <a:srgbClr val="AAAAAA"/>
        </a:accent3>
        <a:accent4>
          <a:srgbClr val="8282DA"/>
        </a:accent4>
        <a:accent5>
          <a:srgbClr val="ADB8FF"/>
        </a:accent5>
        <a:accent6>
          <a:srgbClr val="002D8A"/>
        </a:accent6>
        <a:hlink>
          <a:srgbClr val="0099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314183"/>
        </a:dk1>
        <a:lt1>
          <a:srgbClr val="FFFFFF"/>
        </a:lt1>
        <a:dk2>
          <a:srgbClr val="0B1E45"/>
        </a:dk2>
        <a:lt2>
          <a:srgbClr val="FFFFFF"/>
        </a:lt2>
        <a:accent1>
          <a:srgbClr val="6666FF"/>
        </a:accent1>
        <a:accent2>
          <a:srgbClr val="0066FF"/>
        </a:accent2>
        <a:accent3>
          <a:srgbClr val="AAABB0"/>
        </a:accent3>
        <a:accent4>
          <a:srgbClr val="DADADA"/>
        </a:accent4>
        <a:accent5>
          <a:srgbClr val="B8B8FF"/>
        </a:accent5>
        <a:accent6>
          <a:srgbClr val="005CE7"/>
        </a:accent6>
        <a:hlink>
          <a:srgbClr val="006699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194349"/>
        </a:dk1>
        <a:lt1>
          <a:srgbClr val="FFFFCC"/>
        </a:lt1>
        <a:dk2>
          <a:srgbClr val="006666"/>
        </a:dk2>
        <a:lt2>
          <a:srgbClr val="FFFFFF"/>
        </a:lt2>
        <a:accent1>
          <a:srgbClr val="99CC00"/>
        </a:accent1>
        <a:accent2>
          <a:srgbClr val="00B6B2"/>
        </a:accent2>
        <a:accent3>
          <a:srgbClr val="AAB8B8"/>
        </a:accent3>
        <a:accent4>
          <a:srgbClr val="DADAAE"/>
        </a:accent4>
        <a:accent5>
          <a:srgbClr val="CAE2AA"/>
        </a:accent5>
        <a:accent6>
          <a:srgbClr val="00A5A1"/>
        </a:accent6>
        <a:hlink>
          <a:srgbClr val="669900"/>
        </a:hlink>
        <a:folHlink>
          <a:srgbClr val="6666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194349"/>
        </a:dk1>
        <a:lt1>
          <a:srgbClr val="FFFFCC"/>
        </a:lt1>
        <a:dk2>
          <a:srgbClr val="0000FF"/>
        </a:dk2>
        <a:lt2>
          <a:srgbClr val="FFFFFF"/>
        </a:lt2>
        <a:accent1>
          <a:srgbClr val="0099FF"/>
        </a:accent1>
        <a:accent2>
          <a:srgbClr val="33CC33"/>
        </a:accent2>
        <a:accent3>
          <a:srgbClr val="AAAAFF"/>
        </a:accent3>
        <a:accent4>
          <a:srgbClr val="DADAAE"/>
        </a:accent4>
        <a:accent5>
          <a:srgbClr val="AACAFF"/>
        </a:accent5>
        <a:accent6>
          <a:srgbClr val="2DB92D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194349"/>
        </a:dk1>
        <a:lt1>
          <a:srgbClr val="FFFFCC"/>
        </a:lt1>
        <a:dk2>
          <a:srgbClr val="72A497"/>
        </a:dk2>
        <a:lt2>
          <a:srgbClr val="000000"/>
        </a:lt2>
        <a:accent1>
          <a:srgbClr val="805D32"/>
        </a:accent1>
        <a:accent2>
          <a:srgbClr val="7D2F3C"/>
        </a:accent2>
        <a:accent3>
          <a:srgbClr val="BCCFC9"/>
        </a:accent3>
        <a:accent4>
          <a:srgbClr val="DADAAE"/>
        </a:accent4>
        <a:accent5>
          <a:srgbClr val="C0B6AD"/>
        </a:accent5>
        <a:accent6>
          <a:srgbClr val="712A35"/>
        </a:accent6>
        <a:hlink>
          <a:srgbClr val="CC9900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1C1C1C"/>
        </a:dk1>
        <a:lt1>
          <a:srgbClr val="FFFFFF"/>
        </a:lt1>
        <a:dk2>
          <a:srgbClr val="710F0F"/>
        </a:dk2>
        <a:lt2>
          <a:srgbClr val="FFFFFF"/>
        </a:lt2>
        <a:accent1>
          <a:srgbClr val="FF9900"/>
        </a:accent1>
        <a:accent2>
          <a:srgbClr val="FF3300"/>
        </a:accent2>
        <a:accent3>
          <a:srgbClr val="BBAAAA"/>
        </a:accent3>
        <a:accent4>
          <a:srgbClr val="DADADA"/>
        </a:accent4>
        <a:accent5>
          <a:srgbClr val="FFCAAA"/>
        </a:accent5>
        <a:accent6>
          <a:srgbClr val="E72D00"/>
        </a:accent6>
        <a:hlink>
          <a:srgbClr val="666699"/>
        </a:hlink>
        <a:folHlink>
          <a:srgbClr val="9966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336666"/>
        </a:dk1>
        <a:lt1>
          <a:srgbClr val="FFFFFF"/>
        </a:lt1>
        <a:dk2>
          <a:srgbClr val="000000"/>
        </a:dk2>
        <a:lt2>
          <a:srgbClr val="666699"/>
        </a:lt2>
        <a:accent1>
          <a:srgbClr val="99CCCC"/>
        </a:accent1>
        <a:accent2>
          <a:srgbClr val="CCCCCC"/>
        </a:accent2>
        <a:accent3>
          <a:srgbClr val="FFFFFF"/>
        </a:accent3>
        <a:accent4>
          <a:srgbClr val="2A5656"/>
        </a:accent4>
        <a:accent5>
          <a:srgbClr val="CAE2E2"/>
        </a:accent5>
        <a:accent6>
          <a:srgbClr val="B9B9B9"/>
        </a:accent6>
        <a:hlink>
          <a:srgbClr val="006666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336699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CC3300"/>
        </a:accent1>
        <a:accent2>
          <a:srgbClr val="CC9900"/>
        </a:accent2>
        <a:accent3>
          <a:srgbClr val="FFFFFF"/>
        </a:accent3>
        <a:accent4>
          <a:srgbClr val="000000"/>
        </a:accent4>
        <a:accent5>
          <a:srgbClr val="E2ADAA"/>
        </a:accent5>
        <a:accent6>
          <a:srgbClr val="B98A00"/>
        </a:accent6>
        <a:hlink>
          <a:srgbClr val="CC6600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000000"/>
        </a:dk1>
        <a:lt1>
          <a:srgbClr val="FFFFFF"/>
        </a:lt1>
        <a:dk2>
          <a:srgbClr val="000000"/>
        </a:dk2>
        <a:lt2>
          <a:srgbClr val="666699"/>
        </a:lt2>
        <a:accent1>
          <a:srgbClr val="666699"/>
        </a:accent1>
        <a:accent2>
          <a:srgbClr val="9999FF"/>
        </a:accent2>
        <a:accent3>
          <a:srgbClr val="FFFFFF"/>
        </a:accent3>
        <a:accent4>
          <a:srgbClr val="000000"/>
        </a:accent4>
        <a:accent5>
          <a:srgbClr val="B8B8CA"/>
        </a:accent5>
        <a:accent6>
          <a:srgbClr val="8A8AE7"/>
        </a:accent6>
        <a:hlink>
          <a:srgbClr val="3366FF"/>
        </a:hlink>
        <a:folHlink>
          <a:srgbClr val="8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47713</TotalTime>
  <Words>2519</Words>
  <Application>Microsoft Macintosh PowerPoint</Application>
  <PresentationFormat>On-screen Show (4:3)</PresentationFormat>
  <Paragraphs>680</Paragraphs>
  <Slides>69</Slides>
  <Notes>11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1" baseType="lpstr">
      <vt:lpstr>Default Design</vt:lpstr>
      <vt:lpstr>Worksheet</vt:lpstr>
      <vt:lpstr>PowerPoint Presentation</vt:lpstr>
      <vt:lpstr>Today’s Agenda</vt:lpstr>
      <vt:lpstr>What’s a graph?</vt:lpstr>
      <vt:lpstr>PowerPoint Presentation</vt:lpstr>
      <vt:lpstr>PowerPoint Presentation</vt:lpstr>
      <vt:lpstr>Some Graph Problems</vt:lpstr>
      <vt:lpstr>Graphs and MapReduce</vt:lpstr>
      <vt:lpstr>Representing Graphs</vt:lpstr>
      <vt:lpstr>Adjacency Matrices</vt:lpstr>
      <vt:lpstr>Adjacency Matrices: Critique</vt:lpstr>
      <vt:lpstr>Adjacency Lists</vt:lpstr>
      <vt:lpstr>Adjacency Lists: Critique</vt:lpstr>
      <vt:lpstr>Single-Source Shortest Path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Dijkstra’s Algorithm Example</vt:lpstr>
      <vt:lpstr>Single-Source Shortest Path</vt:lpstr>
      <vt:lpstr>Finding the Shortest Path</vt:lpstr>
      <vt:lpstr>PowerPoint Presentation</vt:lpstr>
      <vt:lpstr>Visualizing Parallel BFS</vt:lpstr>
      <vt:lpstr>From Intuition to Algorithm</vt:lpstr>
      <vt:lpstr>Multiple Iterations Needed</vt:lpstr>
      <vt:lpstr>BFS Pseudo-Code</vt:lpstr>
      <vt:lpstr>Stopping Criterion</vt:lpstr>
      <vt:lpstr>Comparison to Dijkstra</vt:lpstr>
      <vt:lpstr>Single Source: Weighted Edges</vt:lpstr>
      <vt:lpstr>Stopping Criterion</vt:lpstr>
      <vt:lpstr>Additional Complexities</vt:lpstr>
      <vt:lpstr>Stopping Criterion</vt:lpstr>
      <vt:lpstr>Application: Social Search</vt:lpstr>
      <vt:lpstr>Social Search</vt:lpstr>
      <vt:lpstr>All-Pairs?</vt:lpstr>
      <vt:lpstr>Landmark Approach (aka sketches)</vt:lpstr>
      <vt:lpstr>PowerPoint Presentation</vt:lpstr>
      <vt:lpstr>Graphs and MapReduce</vt:lpstr>
      <vt:lpstr>Random Walks Over the Web</vt:lpstr>
      <vt:lpstr>PageRank: Defined</vt:lpstr>
      <vt:lpstr>Computing PageRank</vt:lpstr>
      <vt:lpstr>Simplified PageRank</vt:lpstr>
      <vt:lpstr>Sample PageRank Iteration (1)</vt:lpstr>
      <vt:lpstr>Sample PageRank Iteration (2)</vt:lpstr>
      <vt:lpstr>PageRank in MapReduce</vt:lpstr>
      <vt:lpstr>PageRank Pseudo-Code</vt:lpstr>
      <vt:lpstr>Complete PageRank</vt:lpstr>
      <vt:lpstr>PageRank Convergence</vt:lpstr>
      <vt:lpstr>Beyond PageRank</vt:lpstr>
      <vt:lpstr>Applications</vt:lpstr>
      <vt:lpstr>Other Classes of Graph Algorithms</vt:lpstr>
      <vt:lpstr>General Issues for Graph Algorithms</vt:lpstr>
      <vt:lpstr>PowerPoint Presentation</vt:lpstr>
      <vt:lpstr>MapReduce Sucks</vt:lpstr>
      <vt:lpstr>Iterative Algorithms</vt:lpstr>
      <vt:lpstr>MapReduce sucks at iterative algorithms</vt:lpstr>
      <vt:lpstr>In-Mapper Combining</vt:lpstr>
      <vt:lpstr>Better Partitioning</vt:lpstr>
      <vt:lpstr>Schimmy Design Pattern</vt:lpstr>
      <vt:lpstr>Do the Schimmy!</vt:lpstr>
      <vt:lpstr>Experiments</vt:lpstr>
      <vt:lpstr>Results</vt:lpstr>
      <vt:lpstr>Results</vt:lpstr>
      <vt:lpstr>Results</vt:lpstr>
      <vt:lpstr>Results</vt:lpstr>
      <vt:lpstr>Results</vt:lpstr>
      <vt:lpstr>MapReduce sucks at iterative algorithms</vt:lpstr>
      <vt:lpstr>Today’s Agenda</vt:lpstr>
      <vt:lpstr>PowerPoint Presentation</vt:lpstr>
    </vt:vector>
  </TitlesOfParts>
  <Company>University of Maryland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Data-Intensive Information Processing Applications </dc:title>
  <dc:creator>Jimmy Lin</dc:creator>
  <cp:lastModifiedBy>Jimmy Lin</cp:lastModifiedBy>
  <cp:revision>8546</cp:revision>
  <dcterms:created xsi:type="dcterms:W3CDTF">2012-08-31T06:36:49Z</dcterms:created>
  <dcterms:modified xsi:type="dcterms:W3CDTF">2013-02-28T02:18:14Z</dcterms:modified>
</cp:coreProperties>
</file>